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2E8"/>
          </a:solidFill>
        </a:fill>
      </a:tcStyle>
    </a:wholeTbl>
    <a:band2H>
      <a:tcTxStyle/>
      <a:tcStyle>
        <a:tcBdr/>
        <a:fill>
          <a:solidFill>
            <a:srgbClr val="E6EA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a:tcStyle>
        <a:tcBdr/>
        <a:fill>
          <a:solidFill>
            <a:srgbClr val="F8F4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a:tcStyle>
        <a:tcBdr/>
        <a:fill>
          <a:solidFill>
            <a:srgbClr val="EBE8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6" d="100"/>
          <a:sy n="76" d="100"/>
        </p:scale>
        <p:origin x="1722"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Fitzgerald" userId="b73559b0-e8a1-4084-bce8-4098a785c28e" providerId="ADAL" clId="{23EB502F-E6B9-43A1-8E1F-4401BF7ED97D}"/>
    <pc:docChg chg="undo custSel modSld">
      <pc:chgData name="Tim Fitzgerald" userId="b73559b0-e8a1-4084-bce8-4098a785c28e" providerId="ADAL" clId="{23EB502F-E6B9-43A1-8E1F-4401BF7ED97D}" dt="2022-10-18T16:43:04.066" v="16" actId="1076"/>
      <pc:docMkLst>
        <pc:docMk/>
      </pc:docMkLst>
      <pc:sldChg chg="modSp mod">
        <pc:chgData name="Tim Fitzgerald" userId="b73559b0-e8a1-4084-bce8-4098a785c28e" providerId="ADAL" clId="{23EB502F-E6B9-43A1-8E1F-4401BF7ED97D}" dt="2022-10-18T16:41:28.828" v="0" actId="1076"/>
        <pc:sldMkLst>
          <pc:docMk/>
          <pc:sldMk cId="0" sldId="258"/>
        </pc:sldMkLst>
        <pc:spChg chg="mod">
          <ac:chgData name="Tim Fitzgerald" userId="b73559b0-e8a1-4084-bce8-4098a785c28e" providerId="ADAL" clId="{23EB502F-E6B9-43A1-8E1F-4401BF7ED97D}" dt="2022-10-18T16:41:28.828" v="0" actId="1076"/>
          <ac:spMkLst>
            <pc:docMk/>
            <pc:sldMk cId="0" sldId="258"/>
            <ac:spMk id="129" creationId="{00000000-0000-0000-0000-000000000000}"/>
          </ac:spMkLst>
        </pc:spChg>
      </pc:sldChg>
      <pc:sldChg chg="modSp mod">
        <pc:chgData name="Tim Fitzgerald" userId="b73559b0-e8a1-4084-bce8-4098a785c28e" providerId="ADAL" clId="{23EB502F-E6B9-43A1-8E1F-4401BF7ED97D}" dt="2022-10-18T16:41:47.863" v="3" actId="27636"/>
        <pc:sldMkLst>
          <pc:docMk/>
          <pc:sldMk cId="0" sldId="259"/>
        </pc:sldMkLst>
        <pc:spChg chg="mod">
          <ac:chgData name="Tim Fitzgerald" userId="b73559b0-e8a1-4084-bce8-4098a785c28e" providerId="ADAL" clId="{23EB502F-E6B9-43A1-8E1F-4401BF7ED97D}" dt="2022-10-18T16:41:47.863" v="3" actId="27636"/>
          <ac:spMkLst>
            <pc:docMk/>
            <pc:sldMk cId="0" sldId="259"/>
            <ac:spMk id="133" creationId="{00000000-0000-0000-0000-000000000000}"/>
          </ac:spMkLst>
        </pc:spChg>
      </pc:sldChg>
      <pc:sldChg chg="modSp mod">
        <pc:chgData name="Tim Fitzgerald" userId="b73559b0-e8a1-4084-bce8-4098a785c28e" providerId="ADAL" clId="{23EB502F-E6B9-43A1-8E1F-4401BF7ED97D}" dt="2022-10-18T16:42:14.702" v="9" actId="1076"/>
        <pc:sldMkLst>
          <pc:docMk/>
          <pc:sldMk cId="0" sldId="261"/>
        </pc:sldMkLst>
        <pc:spChg chg="mod">
          <ac:chgData name="Tim Fitzgerald" userId="b73559b0-e8a1-4084-bce8-4098a785c28e" providerId="ADAL" clId="{23EB502F-E6B9-43A1-8E1F-4401BF7ED97D}" dt="2022-10-18T16:42:14.702" v="9" actId="1076"/>
          <ac:spMkLst>
            <pc:docMk/>
            <pc:sldMk cId="0" sldId="261"/>
            <ac:spMk id="141" creationId="{00000000-0000-0000-0000-000000000000}"/>
          </ac:spMkLst>
        </pc:spChg>
      </pc:sldChg>
      <pc:sldChg chg="modSp mod">
        <pc:chgData name="Tim Fitzgerald" userId="b73559b0-e8a1-4084-bce8-4098a785c28e" providerId="ADAL" clId="{23EB502F-E6B9-43A1-8E1F-4401BF7ED97D}" dt="2022-10-18T16:43:04.066" v="16" actId="1076"/>
        <pc:sldMkLst>
          <pc:docMk/>
          <pc:sldMk cId="0" sldId="262"/>
        </pc:sldMkLst>
        <pc:spChg chg="mod">
          <ac:chgData name="Tim Fitzgerald" userId="b73559b0-e8a1-4084-bce8-4098a785c28e" providerId="ADAL" clId="{23EB502F-E6B9-43A1-8E1F-4401BF7ED97D}" dt="2022-10-18T16:42:48.958" v="13" actId="1076"/>
          <ac:spMkLst>
            <pc:docMk/>
            <pc:sldMk cId="0" sldId="262"/>
            <ac:spMk id="145" creationId="{00000000-0000-0000-0000-000000000000}"/>
          </ac:spMkLst>
        </pc:spChg>
        <pc:spChg chg="mod">
          <ac:chgData name="Tim Fitzgerald" userId="b73559b0-e8a1-4084-bce8-4098a785c28e" providerId="ADAL" clId="{23EB502F-E6B9-43A1-8E1F-4401BF7ED97D}" dt="2022-10-18T16:42:29.059" v="10" actId="1076"/>
          <ac:spMkLst>
            <pc:docMk/>
            <pc:sldMk cId="0" sldId="262"/>
            <ac:spMk id="146" creationId="{00000000-0000-0000-0000-000000000000}"/>
          </ac:spMkLst>
        </pc:spChg>
        <pc:spChg chg="mod">
          <ac:chgData name="Tim Fitzgerald" userId="b73559b0-e8a1-4084-bce8-4098a785c28e" providerId="ADAL" clId="{23EB502F-E6B9-43A1-8E1F-4401BF7ED97D}" dt="2022-10-18T16:42:38.229" v="11" actId="255"/>
          <ac:spMkLst>
            <pc:docMk/>
            <pc:sldMk cId="0" sldId="262"/>
            <ac:spMk id="148" creationId="{00000000-0000-0000-0000-000000000000}"/>
          </ac:spMkLst>
        </pc:spChg>
        <pc:spChg chg="mod">
          <ac:chgData name="Tim Fitzgerald" userId="b73559b0-e8a1-4084-bce8-4098a785c28e" providerId="ADAL" clId="{23EB502F-E6B9-43A1-8E1F-4401BF7ED97D}" dt="2022-10-18T16:42:56.195" v="15" actId="1076"/>
          <ac:spMkLst>
            <pc:docMk/>
            <pc:sldMk cId="0" sldId="262"/>
            <ac:spMk id="151" creationId="{00000000-0000-0000-0000-000000000000}"/>
          </ac:spMkLst>
        </pc:spChg>
        <pc:grpChg chg="mod">
          <ac:chgData name="Tim Fitzgerald" userId="b73559b0-e8a1-4084-bce8-4098a785c28e" providerId="ADAL" clId="{23EB502F-E6B9-43A1-8E1F-4401BF7ED97D}" dt="2022-10-18T16:42:41.628" v="12" actId="14100"/>
          <ac:grpSpMkLst>
            <pc:docMk/>
            <pc:sldMk cId="0" sldId="262"/>
            <ac:grpSpMk id="149" creationId="{00000000-0000-0000-0000-000000000000}"/>
          </ac:grpSpMkLst>
        </pc:grpChg>
        <pc:grpChg chg="mod">
          <ac:chgData name="Tim Fitzgerald" userId="b73559b0-e8a1-4084-bce8-4098a785c28e" providerId="ADAL" clId="{23EB502F-E6B9-43A1-8E1F-4401BF7ED97D}" dt="2022-10-18T16:43:04.066" v="16" actId="1076"/>
          <ac:grpSpMkLst>
            <pc:docMk/>
            <pc:sldMk cId="0" sldId="262"/>
            <ac:grpSpMk id="152" creationId="{00000000-0000-0000-0000-000000000000}"/>
          </ac:grpSpMkLst>
        </pc:grpChg>
      </pc:sldChg>
    </pc:docChg>
  </pc:docChgLst>
</pc:chgInfo>
</file>

<file path=ppt/media/image1.tif>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7" name="Shape 1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18" name="Shape 1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3" name="Body Level One…"/>
          <p:cNvSpPr txBox="1">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94" name="Body Level One…"/>
          <p:cNvSpPr txBox="1">
            <a:spLocks noGrp="1"/>
          </p:cNvSpPr>
          <p:nvPr>
            <p:ph type="body" sz="quarter" idx="1"/>
          </p:nvPr>
        </p:nvSpPr>
        <p:spPr>
          <a:xfrm>
            <a:off x="1270000" y="6362700"/>
            <a:ext cx="10464800" cy="469900"/>
          </a:xfrm>
          <a:prstGeom prst="rect">
            <a:avLst/>
          </a:prstGeom>
        </p:spPr>
        <p:txBody>
          <a:bodyPr anchor="t"/>
          <a:lstStyle>
            <a:lvl1pPr marL="0" indent="0" algn="ctr">
              <a:spcBef>
                <a:spcPts val="0"/>
              </a:spcBef>
              <a:buSzTx/>
              <a:buNone/>
              <a:defRPr sz="2400">
                <a:latin typeface="+mn-lt"/>
                <a:ea typeface="+mn-ea"/>
                <a:cs typeface="+mn-cs"/>
                <a:sym typeface="Helvetica"/>
              </a:defRPr>
            </a:lvl1pPr>
            <a:lvl2pPr marL="740833" indent="-296333" algn="ctr">
              <a:spcBef>
                <a:spcPts val="0"/>
              </a:spcBef>
              <a:defRPr sz="2400">
                <a:latin typeface="+mn-lt"/>
                <a:ea typeface="+mn-ea"/>
                <a:cs typeface="+mn-cs"/>
                <a:sym typeface="Helvetica"/>
              </a:defRPr>
            </a:lvl2pPr>
            <a:lvl3pPr marL="1185333" indent="-296333" algn="ctr">
              <a:spcBef>
                <a:spcPts val="0"/>
              </a:spcBef>
              <a:defRPr sz="2400">
                <a:latin typeface="+mn-lt"/>
                <a:ea typeface="+mn-ea"/>
                <a:cs typeface="+mn-cs"/>
                <a:sym typeface="Helvetica"/>
              </a:defRPr>
            </a:lvl3pPr>
            <a:lvl4pPr marL="1629833" indent="-296333" algn="ctr">
              <a:spcBef>
                <a:spcPts val="0"/>
              </a:spcBef>
              <a:defRPr sz="2400">
                <a:latin typeface="+mn-lt"/>
                <a:ea typeface="+mn-ea"/>
                <a:cs typeface="+mn-cs"/>
                <a:sym typeface="Helvetica"/>
              </a:defRPr>
            </a:lvl4pPr>
            <a:lvl5pPr marL="2074333" indent="-296333" algn="ctr">
              <a:spcBef>
                <a:spcPts val="0"/>
              </a:spcBef>
              <a:defRPr sz="2400">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95" name="“Type a quote here.”"/>
          <p:cNvSpPr txBox="1">
            <a:spLocks noGrp="1"/>
          </p:cNvSpPr>
          <p:nvPr>
            <p:ph type="body" sz="quarter" idx="13"/>
          </p:nvPr>
        </p:nvSpPr>
        <p:spPr>
          <a:xfrm>
            <a:off x="1270000" y="4267200"/>
            <a:ext cx="10464800" cy="685800"/>
          </a:xfrm>
          <a:prstGeom prst="rect">
            <a:avLst/>
          </a:prstGeom>
        </p:spPr>
        <p:txBody>
          <a:bodyPr/>
          <a:lstStyle/>
          <a:p>
            <a:pPr marL="0" indent="0" algn="ctr">
              <a:spcBef>
                <a:spcPts val="0"/>
              </a:spcBef>
              <a:buSzTx/>
              <a:buNone/>
              <a:defRPr sz="3800"/>
            </a:pPr>
            <a:endParaRPr/>
          </a:p>
        </p:txBody>
      </p:sp>
      <p:sp>
        <p:nvSpPr>
          <p:cNvPr id="9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103" name="Image"/>
          <p:cNvSpPr>
            <a:spLocks noGrp="1"/>
          </p:cNvSpPr>
          <p:nvPr>
            <p:ph type="pic" idx="13"/>
          </p:nvPr>
        </p:nvSpPr>
        <p:spPr>
          <a:xfrm>
            <a:off x="-812800" y="0"/>
            <a:ext cx="15232066" cy="10160000"/>
          </a:xfrm>
          <a:prstGeom prst="rect">
            <a:avLst/>
          </a:prstGeom>
        </p:spPr>
        <p:txBody>
          <a:bodyPr lIns="91439" tIns="45719" rIns="91439" bIns="45719" anchor="t">
            <a:noAutofit/>
          </a:bodyPr>
          <a:lstStyle/>
          <a:p>
            <a:endParaRPr/>
          </a:p>
        </p:txBody>
      </p:sp>
      <p:sp>
        <p:nvSpPr>
          <p:cNvPr id="10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21" name="Image"/>
          <p:cNvSpPr>
            <a:spLocks noGrp="1"/>
          </p:cNvSpPr>
          <p:nvPr>
            <p:ph type="pic" idx="13"/>
          </p:nvPr>
        </p:nvSpPr>
        <p:spPr>
          <a:xfrm>
            <a:off x="1606550" y="635000"/>
            <a:ext cx="9779000" cy="6522729"/>
          </a:xfrm>
          <a:prstGeom prst="rect">
            <a:avLst/>
          </a:prstGeom>
        </p:spPr>
        <p:txBody>
          <a:bodyPr lIns="91439" tIns="45719" rIns="91439" bIns="45719" anchor="t">
            <a:noAutofit/>
          </a:bodyPr>
          <a:lstStyle/>
          <a:p>
            <a:endParaRPr/>
          </a:p>
        </p:txBody>
      </p:sp>
      <p:sp>
        <p:nvSpPr>
          <p:cNvPr id="22" name="Title Text"/>
          <p:cNvSpPr txBox="1">
            <a:spLocks noGrp="1"/>
          </p:cNvSpPr>
          <p:nvPr>
            <p:ph type="title"/>
          </p:nvPr>
        </p:nvSpPr>
        <p:spPr>
          <a:xfrm>
            <a:off x="1270000" y="6718300"/>
            <a:ext cx="10464800" cy="1422400"/>
          </a:xfrm>
          <a:prstGeom prst="rect">
            <a:avLst/>
          </a:prstGeom>
        </p:spPr>
        <p:txBody>
          <a:bodyPr anchor="b"/>
          <a:lstStyle/>
          <a:p>
            <a:r>
              <a:t>Title Text</a:t>
            </a:r>
          </a:p>
        </p:txBody>
      </p:sp>
      <p:sp>
        <p:nvSpPr>
          <p:cNvPr id="23" name="Body Level One…"/>
          <p:cNvSpPr txBox="1">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31"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39" name="Image"/>
          <p:cNvSpPr>
            <a:spLocks noGrp="1"/>
          </p:cNvSpPr>
          <p:nvPr>
            <p:ph type="pic" idx="13"/>
          </p:nvPr>
        </p:nvSpPr>
        <p:spPr>
          <a:xfrm>
            <a:off x="2717800" y="635000"/>
            <a:ext cx="12357100" cy="8238067"/>
          </a:xfrm>
          <a:prstGeom prst="rect">
            <a:avLst/>
          </a:prstGeom>
        </p:spPr>
        <p:txBody>
          <a:bodyPr lIns="91439" tIns="45719" rIns="91439" bIns="45719" anchor="t">
            <a:noAutofit/>
          </a:bodyPr>
          <a:lstStyle/>
          <a:p>
            <a:endParaRPr/>
          </a:p>
        </p:txBody>
      </p:sp>
      <p:sp>
        <p:nvSpPr>
          <p:cNvPr id="40" name="Title Text"/>
          <p:cNvSpPr txBox="1">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1" name="Body Level One…"/>
          <p:cNvSpPr txBox="1">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49" name="Title Text"/>
          <p:cNvSpPr txBox="1">
            <a:spLocks noGrp="1"/>
          </p:cNvSpPr>
          <p:nvPr>
            <p:ph type="title"/>
          </p:nvPr>
        </p:nvSpPr>
        <p:spPr>
          <a:xfrm>
            <a:off x="952500" y="444500"/>
            <a:ext cx="11099800" cy="2159000"/>
          </a:xfrm>
          <a:prstGeom prst="rect">
            <a:avLst/>
          </a:prstGeom>
        </p:spPr>
        <p:txBody>
          <a:bodyPr/>
          <a:lstStyle/>
          <a:p>
            <a:r>
              <a:t>Title Text</a:t>
            </a: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mp; Bullets">
    <p:spTree>
      <p:nvGrpSpPr>
        <p:cNvPr id="1" name=""/>
        <p:cNvGrpSpPr/>
        <p:nvPr/>
      </p:nvGrpSpPr>
      <p:grpSpPr>
        <a:xfrm>
          <a:off x="0" y="0"/>
          <a:ext cx="0" cy="0"/>
          <a:chOff x="0" y="0"/>
          <a:chExt cx="0" cy="0"/>
        </a:xfrm>
      </p:grpSpPr>
      <p:sp>
        <p:nvSpPr>
          <p:cNvPr id="58"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66" name="Image"/>
          <p:cNvSpPr>
            <a:spLocks noGrp="1"/>
          </p:cNvSpPr>
          <p:nvPr>
            <p:ph type="pic" idx="13"/>
          </p:nvPr>
        </p:nvSpPr>
        <p:spPr>
          <a:xfrm>
            <a:off x="4533900" y="2603500"/>
            <a:ext cx="9429750" cy="6286500"/>
          </a:xfrm>
          <a:prstGeom prst="rect">
            <a:avLst/>
          </a:prstGeom>
        </p:spPr>
        <p:txBody>
          <a:bodyPr lIns="91439" tIns="45719" rIns="91439" bIns="45719" anchor="t">
            <a:noAutofit/>
          </a:bodyPr>
          <a:lstStyle/>
          <a:p>
            <a:endParaRPr/>
          </a:p>
        </p:txBody>
      </p:sp>
      <p:sp>
        <p:nvSpPr>
          <p:cNvPr id="67" name="Title Text"/>
          <p:cNvSpPr txBox="1">
            <a:spLocks noGrp="1"/>
          </p:cNvSpPr>
          <p:nvPr>
            <p:ph type="title"/>
          </p:nvPr>
        </p:nvSpPr>
        <p:spPr>
          <a:xfrm>
            <a:off x="952500" y="444500"/>
            <a:ext cx="11099800" cy="2159000"/>
          </a:xfrm>
          <a:prstGeom prst="rect">
            <a:avLst/>
          </a:prstGeom>
        </p:spPr>
        <p:txBody>
          <a:bodyPr/>
          <a:lstStyle/>
          <a:p>
            <a:r>
              <a:t>Title Text</a:t>
            </a:r>
          </a:p>
        </p:txBody>
      </p:sp>
      <p:sp>
        <p:nvSpPr>
          <p:cNvPr id="68" name="Body Level One…"/>
          <p:cNvSpPr txBox="1">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76" name="Body Level One…"/>
          <p:cNvSpPr txBox="1">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84" name="Image"/>
          <p:cNvSpPr>
            <a:spLocks noGrp="1"/>
          </p:cNvSpPr>
          <p:nvPr>
            <p:ph type="pic" sz="quarter" idx="13"/>
          </p:nvPr>
        </p:nvSpPr>
        <p:spPr>
          <a:xfrm>
            <a:off x="6680200" y="5026947"/>
            <a:ext cx="6057902" cy="4040705"/>
          </a:xfrm>
          <a:prstGeom prst="rect">
            <a:avLst/>
          </a:prstGeom>
        </p:spPr>
        <p:txBody>
          <a:bodyPr lIns="91439" tIns="45719" rIns="91439" bIns="45719" anchor="t">
            <a:noAutofit/>
          </a:bodyPr>
          <a:lstStyle/>
          <a:p>
            <a:endParaRPr/>
          </a:p>
        </p:txBody>
      </p:sp>
      <p:sp>
        <p:nvSpPr>
          <p:cNvPr id="85" name="Image"/>
          <p:cNvSpPr>
            <a:spLocks noGrp="1"/>
          </p:cNvSpPr>
          <p:nvPr>
            <p:ph type="pic" sz="quarter" idx="14"/>
          </p:nvPr>
        </p:nvSpPr>
        <p:spPr>
          <a:xfrm>
            <a:off x="6502400" y="886747"/>
            <a:ext cx="5867400" cy="3911602"/>
          </a:xfrm>
          <a:prstGeom prst="rect">
            <a:avLst/>
          </a:prstGeom>
        </p:spPr>
        <p:txBody>
          <a:bodyPr lIns="91439" tIns="45719" rIns="91439" bIns="45719" anchor="t">
            <a:noAutofit/>
          </a:bodyPr>
          <a:lstStyle/>
          <a:p>
            <a:endParaRPr/>
          </a:p>
        </p:txBody>
      </p:sp>
      <p:sp>
        <p:nvSpPr>
          <p:cNvPr id="86" name="Image"/>
          <p:cNvSpPr>
            <a:spLocks noGrp="1"/>
          </p:cNvSpPr>
          <p:nvPr>
            <p:ph type="pic" idx="15"/>
          </p:nvPr>
        </p:nvSpPr>
        <p:spPr>
          <a:xfrm>
            <a:off x="-2374900" y="889000"/>
            <a:ext cx="11976100" cy="7984067"/>
          </a:xfrm>
          <a:prstGeom prst="rect">
            <a:avLst/>
          </a:prstGeom>
        </p:spPr>
        <p:txBody>
          <a:bodyPr lIns="91439" tIns="45719" rIns="91439" bIns="45719" anchor="t">
            <a:noAutofit/>
          </a:bodyPr>
          <a:lstStyle/>
          <a:p>
            <a:endParaRPr/>
          </a:p>
        </p:txBody>
      </p:sp>
      <p:sp>
        <p:nvSpPr>
          <p:cNvPr id="8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ti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endParaRPr dirty="0"/>
          </a:p>
        </p:txBody>
      </p:sp>
      <p:sp>
        <p:nvSpPr>
          <p:cNvPr id="3" name="Body Level One…"/>
          <p:cNvSpPr txBox="1">
            <a:spLocks noGrp="1"/>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pic>
        <p:nvPicPr>
          <p:cNvPr id="4" name="Image" descr="Image"/>
          <p:cNvPicPr>
            <a:picLocks noChangeAspect="1"/>
          </p:cNvPicPr>
          <p:nvPr/>
        </p:nvPicPr>
        <p:blipFill>
          <a:blip r:embed="rId14"/>
          <a:stretch>
            <a:fillRect/>
          </a:stretch>
        </p:blipFill>
        <p:spPr>
          <a:xfrm>
            <a:off x="1220716" y="671129"/>
            <a:ext cx="5263934" cy="568728"/>
          </a:xfrm>
          <a:prstGeom prst="rect">
            <a:avLst/>
          </a:prstGeom>
          <a:ln w="12700">
            <a:miter lim="400000"/>
          </a:ln>
        </p:spPr>
      </p:pic>
      <p:sp>
        <p:nvSpPr>
          <p:cNvPr id="5" name="Slide Number"/>
          <p:cNvSpPr txBox="1">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pic>
        <p:nvPicPr>
          <p:cNvPr id="6" name="Picture 5">
            <a:extLst>
              <a:ext uri="{FF2B5EF4-FFF2-40B4-BE49-F238E27FC236}">
                <a16:creationId xmlns:a16="http://schemas.microsoft.com/office/drawing/2014/main" id="{A52342BC-0E1F-49D9-A082-C33EA393DD01}"/>
              </a:ext>
            </a:extLst>
          </p:cNvPr>
          <p:cNvPicPr>
            <a:picLocks noChangeAspect="1"/>
          </p:cNvPicPr>
          <p:nvPr userDrawn="1"/>
        </p:nvPicPr>
        <p:blipFill>
          <a:blip r:embed="rId15"/>
          <a:stretch>
            <a:fillRect/>
          </a:stretch>
        </p:blipFill>
        <p:spPr>
          <a:xfrm>
            <a:off x="7293539" y="671129"/>
            <a:ext cx="3949872" cy="743648"/>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Helvetica Light"/>
          <a:ea typeface="Helvetica Light"/>
          <a:cs typeface="Helvetica Light"/>
          <a:sym typeface="Helvetica Light"/>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Helvetica Light"/>
          <a:ea typeface="Helvetica Light"/>
          <a:cs typeface="Helvetica Light"/>
          <a:sym typeface="Helvetica Light"/>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Helvetica Light"/>
          <a:ea typeface="Helvetica Light"/>
          <a:cs typeface="Helvetica Light"/>
          <a:sym typeface="Helvetica Light"/>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Helvetica Light"/>
          <a:ea typeface="Helvetica Light"/>
          <a:cs typeface="Helvetica Light"/>
          <a:sym typeface="Helvetica Light"/>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Helvetica Light"/>
          <a:ea typeface="Helvetica Light"/>
          <a:cs typeface="Helvetica Light"/>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Helvetica Light"/>
          <a:ea typeface="Helvetica Light"/>
          <a:cs typeface="Helvetica Light"/>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Helvetica Light"/>
          <a:ea typeface="Helvetica Light"/>
          <a:cs typeface="Helvetica Light"/>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Helvetica Light"/>
          <a:ea typeface="Helvetica Light"/>
          <a:cs typeface="Helvetica Light"/>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Helvetica Light"/>
          <a:ea typeface="Helvetica Light"/>
          <a:cs typeface="Helvetica Light"/>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Helvetica Light"/>
          <a:ea typeface="Helvetica Light"/>
          <a:cs typeface="Helvetica Light"/>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Helvetica Light"/>
          <a:ea typeface="Helvetica Light"/>
          <a:cs typeface="Helvetica Light"/>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Helvetica Light"/>
          <a:ea typeface="Helvetica Light"/>
          <a:cs typeface="Helvetica Light"/>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Helvetica Light"/>
          <a:ea typeface="Helvetica Light"/>
          <a:cs typeface="Helvetica Light"/>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Helvetica Light"/>
          <a:ea typeface="Helvetica Light"/>
          <a:cs typeface="Helvetica Light"/>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mailto:keith.Nicoletti@hunatek.com" TargetMode="External"/><Relationship Id="rId2" Type="http://schemas.openxmlformats.org/officeDocument/2006/relationships/hyperlink" Target="mailto:tim.Fitzgerald@Hunatek.com" TargetMode="External"/><Relationship Id="rId1" Type="http://schemas.openxmlformats.org/officeDocument/2006/relationships/slideLayout" Target="../slideLayouts/slideLayout6.xml"/><Relationship Id="rId4" Type="http://schemas.openxmlformats.org/officeDocument/2006/relationships/hyperlink" Target="mailto:tomtermini@gmail.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mailto:tomtermini@gmail.com" TargetMode="External"/><Relationship Id="rId2" Type="http://schemas.openxmlformats.org/officeDocument/2006/relationships/hyperlink" Target="mailto:tim.Fitzgerald@Hunatek.com" TargetMode="External"/><Relationship Id="rId1" Type="http://schemas.openxmlformats.org/officeDocument/2006/relationships/slideLayout" Target="../slideLayouts/slideLayout6.xml"/><Relationship Id="rId6" Type="http://schemas.openxmlformats.org/officeDocument/2006/relationships/hyperlink" Target="mailto:Geoff.Hill@culmen.com" TargetMode="External"/><Relationship Id="rId5" Type="http://schemas.openxmlformats.org/officeDocument/2006/relationships/hyperlink" Target="mailto:Mark.Dumas@culmen.com" TargetMode="External"/><Relationship Id="rId4" Type="http://schemas.openxmlformats.org/officeDocument/2006/relationships/hyperlink" Target="mailto:keith.nicoletti@Hunatek.com"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Kick-Off Meeting"/>
          <p:cNvSpPr txBox="1">
            <a:spLocks noGrp="1"/>
          </p:cNvSpPr>
          <p:nvPr>
            <p:ph type="ctrTitle"/>
          </p:nvPr>
        </p:nvSpPr>
        <p:spPr>
          <a:prstGeom prst="rect">
            <a:avLst/>
          </a:prstGeom>
        </p:spPr>
        <p:txBody>
          <a:bodyPr/>
          <a:lstStyle/>
          <a:p>
            <a:br/>
            <a:r>
              <a:rPr sz="6600"/>
              <a:t>Kick-Off Meeting</a:t>
            </a:r>
          </a:p>
        </p:txBody>
      </p:sp>
      <p:sp>
        <p:nvSpPr>
          <p:cNvPr id="121" name="Sol. W9124D-23-R-0007…"/>
          <p:cNvSpPr txBox="1">
            <a:spLocks noGrp="1"/>
          </p:cNvSpPr>
          <p:nvPr>
            <p:ph type="subTitle" sz="quarter" idx="1"/>
          </p:nvPr>
        </p:nvSpPr>
        <p:spPr>
          <a:prstGeom prst="rect">
            <a:avLst/>
          </a:prstGeom>
        </p:spPr>
        <p:txBody>
          <a:bodyPr/>
          <a:lstStyle/>
          <a:p>
            <a:pPr defTabSz="414780">
              <a:lnSpc>
                <a:spcPct val="90000"/>
              </a:lnSpc>
              <a:defRPr sz="2200"/>
            </a:pPr>
            <a:r>
              <a:t>Sol. W9124D-23-R-0007</a:t>
            </a:r>
          </a:p>
          <a:p>
            <a:pPr defTabSz="414780">
              <a:lnSpc>
                <a:spcPct val="90000"/>
              </a:lnSpc>
              <a:defRPr sz="2200"/>
            </a:pPr>
            <a:r>
              <a:t>Information Technology Support Services (ITSS), </a:t>
            </a:r>
            <a:br/>
            <a:r>
              <a:t>U.S. Army Recruiting Command</a:t>
            </a:r>
          </a:p>
        </p:txBody>
      </p:sp>
      <p:sp>
        <p:nvSpPr>
          <p:cNvPr id="122" name="Proprietary and Confidential - HunaTek"/>
          <p:cNvSpPr txBox="1"/>
          <p:nvPr/>
        </p:nvSpPr>
        <p:spPr>
          <a:xfrm>
            <a:off x="1270000" y="8521700"/>
            <a:ext cx="10464800" cy="1130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defRPr sz="2000" i="1">
                <a:latin typeface="+mn-lt"/>
                <a:ea typeface="+mn-ea"/>
                <a:cs typeface="+mn-cs"/>
                <a:sym typeface="Helvetica"/>
              </a:defRPr>
            </a:lvl1pPr>
          </a:lstStyle>
          <a:p>
            <a:r>
              <a:t>Proprietary and Confidential - HunaTek </a:t>
            </a:r>
          </a:p>
        </p:txBody>
      </p:sp>
      <p:pic>
        <p:nvPicPr>
          <p:cNvPr id="123" name="Image" descr="Image"/>
          <p:cNvPicPr>
            <a:picLocks noChangeAspect="1"/>
          </p:cNvPicPr>
          <p:nvPr/>
        </p:nvPicPr>
        <p:blipFill>
          <a:blip r:embed="rId2"/>
          <a:stretch>
            <a:fillRect/>
          </a:stretch>
        </p:blipFill>
        <p:spPr>
          <a:xfrm>
            <a:off x="2605744" y="707394"/>
            <a:ext cx="7793312" cy="842006"/>
          </a:xfrm>
          <a:prstGeom prst="rect">
            <a:avLst/>
          </a:prstGeom>
          <a:ln w="12700">
            <a:miter lim="400000"/>
          </a:ln>
        </p:spPr>
      </p:pic>
      <p:pic>
        <p:nvPicPr>
          <p:cNvPr id="2" name="Picture 1">
            <a:extLst>
              <a:ext uri="{FF2B5EF4-FFF2-40B4-BE49-F238E27FC236}">
                <a16:creationId xmlns:a16="http://schemas.microsoft.com/office/drawing/2014/main" id="{5E91A617-7012-408D-9E57-878A25593FE7}"/>
              </a:ext>
            </a:extLst>
          </p:cNvPr>
          <p:cNvPicPr>
            <a:picLocks noChangeAspect="1"/>
          </p:cNvPicPr>
          <p:nvPr/>
        </p:nvPicPr>
        <p:blipFill>
          <a:blip r:embed="rId3"/>
          <a:stretch>
            <a:fillRect/>
          </a:stretch>
        </p:blipFill>
        <p:spPr>
          <a:xfrm>
            <a:off x="3794640" y="1990312"/>
            <a:ext cx="5415520" cy="1019588"/>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Proposal Development"/>
          <p:cNvSpPr txBox="1">
            <a:spLocks noGrp="1"/>
          </p:cNvSpPr>
          <p:nvPr>
            <p:ph type="title" idx="4294967295"/>
          </p:nvPr>
        </p:nvSpPr>
        <p:spPr>
          <a:xfrm>
            <a:off x="952500" y="927100"/>
            <a:ext cx="11099800" cy="2159000"/>
          </a:xfrm>
          <a:prstGeom prst="rect">
            <a:avLst/>
          </a:prstGeom>
        </p:spPr>
        <p:txBody>
          <a:bodyPr/>
          <a:lstStyle/>
          <a:p>
            <a:r>
              <a:t>Proposal Development</a:t>
            </a:r>
          </a:p>
        </p:txBody>
      </p:sp>
      <p:sp>
        <p:nvSpPr>
          <p:cNvPr id="167" name="Kick-off - Today!…"/>
          <p:cNvSpPr txBox="1">
            <a:spLocks noGrp="1"/>
          </p:cNvSpPr>
          <p:nvPr>
            <p:ph type="body" idx="1"/>
          </p:nvPr>
        </p:nvSpPr>
        <p:spPr>
          <a:xfrm>
            <a:off x="952500" y="2349500"/>
            <a:ext cx="11099800" cy="6286500"/>
          </a:xfrm>
          <a:prstGeom prst="rect">
            <a:avLst/>
          </a:prstGeom>
        </p:spPr>
        <p:txBody>
          <a:bodyPr/>
          <a:lstStyle/>
          <a:p>
            <a:pPr>
              <a:spcBef>
                <a:spcPts val="2400"/>
              </a:spcBef>
            </a:pPr>
            <a:r>
              <a:rPr dirty="0"/>
              <a:t>Kick-off - Today!</a:t>
            </a:r>
          </a:p>
          <a:p>
            <a:pPr>
              <a:spcBef>
                <a:spcPts val="2400"/>
              </a:spcBef>
            </a:pPr>
            <a:r>
              <a:rPr dirty="0"/>
              <a:t>Contacts</a:t>
            </a:r>
          </a:p>
          <a:p>
            <a:pPr>
              <a:spcBef>
                <a:spcPts val="2400"/>
              </a:spcBef>
            </a:pPr>
            <a:r>
              <a:rPr dirty="0"/>
              <a:t>Schedule</a:t>
            </a:r>
          </a:p>
          <a:p>
            <a:pPr>
              <a:spcBef>
                <a:spcPts val="2400"/>
              </a:spcBef>
            </a:pPr>
            <a:r>
              <a:rPr dirty="0"/>
              <a:t>Outline, Writing Assignments</a:t>
            </a:r>
          </a:p>
          <a:p>
            <a:pPr>
              <a:spcBef>
                <a:spcPts val="2400"/>
              </a:spcBef>
            </a:pPr>
            <a:r>
              <a:rPr dirty="0"/>
              <a:t>Data Call(s)</a:t>
            </a:r>
          </a:p>
          <a:p>
            <a:pPr>
              <a:spcBef>
                <a:spcPts val="2400"/>
              </a:spcBef>
            </a:pPr>
            <a:r>
              <a:rPr dirty="0"/>
              <a:t>Review Team (Red)</a:t>
            </a:r>
          </a:p>
        </p:txBody>
      </p:sp>
      <p:sp>
        <p:nvSpPr>
          <p:cNvPr id="168" name="Slide Number"/>
          <p:cNvSpPr txBox="1">
            <a:spLocks noGrp="1"/>
          </p:cNvSpPr>
          <p:nvPr>
            <p:ph type="sldNum" sz="quarter" idx="4294967295"/>
          </p:nvPr>
        </p:nvSpPr>
        <p:spPr>
          <a:xfrm>
            <a:off x="6311798" y="9251950"/>
            <a:ext cx="368504" cy="3810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ome Notes on the Proposal"/>
          <p:cNvSpPr txBox="1">
            <a:spLocks noGrp="1"/>
          </p:cNvSpPr>
          <p:nvPr>
            <p:ph type="title" idx="4294967295"/>
          </p:nvPr>
        </p:nvSpPr>
        <p:spPr>
          <a:xfrm>
            <a:off x="952500" y="876300"/>
            <a:ext cx="11099800" cy="2159000"/>
          </a:xfrm>
          <a:prstGeom prst="rect">
            <a:avLst/>
          </a:prstGeom>
        </p:spPr>
        <p:txBody>
          <a:bodyPr/>
          <a:lstStyle>
            <a:lvl1pPr defTabSz="496569">
              <a:defRPr sz="6800"/>
            </a:lvl1pPr>
          </a:lstStyle>
          <a:p>
            <a:r>
              <a:t>Some Notes on the Proposal</a:t>
            </a:r>
          </a:p>
        </p:txBody>
      </p:sp>
      <p:sp>
        <p:nvSpPr>
          <p:cNvPr id="171" name="Double-click to edit"/>
          <p:cNvSpPr txBox="1">
            <a:spLocks noGrp="1"/>
          </p:cNvSpPr>
          <p:nvPr>
            <p:ph type="body" idx="1"/>
          </p:nvPr>
        </p:nvSpPr>
        <p:spPr>
          <a:prstGeom prst="rect">
            <a:avLst/>
          </a:prstGeom>
        </p:spPr>
        <p:txBody>
          <a:bodyPr/>
          <a:lstStyle/>
          <a:p>
            <a:pPr>
              <a:spcBef>
                <a:spcPts val="2400"/>
              </a:spcBef>
            </a:pPr>
            <a:r>
              <a:rPr dirty="0"/>
              <a:t>Need to review Writing Template, quickly assign authors/writers, conduct review this Friday, 21 October 2022</a:t>
            </a:r>
          </a:p>
          <a:p>
            <a:pPr>
              <a:spcBef>
                <a:spcPts val="2400"/>
              </a:spcBef>
            </a:pPr>
            <a:r>
              <a:rPr dirty="0"/>
              <a:t>Identify POC to collect questions and submit NLT 9:00 am tomorrow (Wednesday, 19 October 2022)</a:t>
            </a:r>
          </a:p>
          <a:p>
            <a:pPr>
              <a:spcBef>
                <a:spcPts val="2400"/>
              </a:spcBef>
            </a:pPr>
            <a:r>
              <a:rPr dirty="0"/>
              <a:t>Identify PM with Resume</a:t>
            </a:r>
          </a:p>
        </p:txBody>
      </p:sp>
      <p:sp>
        <p:nvSpPr>
          <p:cNvPr id="172" name="Slide Number"/>
          <p:cNvSpPr txBox="1">
            <a:spLocks noGrp="1"/>
          </p:cNvSpPr>
          <p:nvPr>
            <p:ph type="sldNum" sz="quarter" idx="4294967295"/>
          </p:nvPr>
        </p:nvSpPr>
        <p:spPr>
          <a:xfrm>
            <a:off x="6311797" y="9251950"/>
            <a:ext cx="368505" cy="3810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Action Items"/>
          <p:cNvSpPr txBox="1">
            <a:spLocks noGrp="1"/>
          </p:cNvSpPr>
          <p:nvPr>
            <p:ph type="title" idx="4294967295"/>
          </p:nvPr>
        </p:nvSpPr>
        <p:spPr>
          <a:xfrm>
            <a:off x="952500" y="850900"/>
            <a:ext cx="11099800" cy="2159000"/>
          </a:xfrm>
          <a:prstGeom prst="rect">
            <a:avLst/>
          </a:prstGeom>
        </p:spPr>
        <p:txBody>
          <a:bodyPr/>
          <a:lstStyle/>
          <a:p>
            <a:r>
              <a:rPr dirty="0"/>
              <a:t>Action Items</a:t>
            </a:r>
          </a:p>
        </p:txBody>
      </p:sp>
      <p:sp>
        <p:nvSpPr>
          <p:cNvPr id="175" name="Update Contacts for Technical and Pricing…"/>
          <p:cNvSpPr txBox="1">
            <a:spLocks noGrp="1"/>
          </p:cNvSpPr>
          <p:nvPr>
            <p:ph type="body" idx="1"/>
          </p:nvPr>
        </p:nvSpPr>
        <p:spPr>
          <a:xfrm>
            <a:off x="952500" y="2349500"/>
            <a:ext cx="11099800" cy="6286500"/>
          </a:xfrm>
          <a:prstGeom prst="rect">
            <a:avLst/>
          </a:prstGeom>
        </p:spPr>
        <p:txBody>
          <a:bodyPr/>
          <a:lstStyle/>
          <a:p>
            <a:r>
              <a:t>Update Contacts for Technical and Pricing</a:t>
            </a:r>
          </a:p>
          <a:p>
            <a:r>
              <a:t>Data Call #1</a:t>
            </a:r>
          </a:p>
          <a:p>
            <a:r>
              <a:t>“Pink” version outline</a:t>
            </a:r>
          </a:p>
        </p:txBody>
      </p:sp>
      <p:sp>
        <p:nvSpPr>
          <p:cNvPr id="176" name="Slide Number"/>
          <p:cNvSpPr txBox="1">
            <a:spLocks noGrp="1"/>
          </p:cNvSpPr>
          <p:nvPr>
            <p:ph type="sldNum" sz="quarter" idx="4294967295"/>
          </p:nvPr>
        </p:nvSpPr>
        <p:spPr>
          <a:xfrm>
            <a:off x="6311797" y="9251950"/>
            <a:ext cx="368505" cy="3810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12</a:t>
            </a:fld>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Keith R. Nicoletti Director of Business Development keith.Nicoletti@hunatek.com tel (571) 241-7516…"/>
          <p:cNvSpPr txBox="1">
            <a:spLocks noGrp="1"/>
          </p:cNvSpPr>
          <p:nvPr>
            <p:ph type="body" idx="1"/>
          </p:nvPr>
        </p:nvSpPr>
        <p:spPr>
          <a:xfrm>
            <a:off x="952500" y="2743200"/>
            <a:ext cx="11099800" cy="6286500"/>
          </a:xfrm>
          <a:prstGeom prst="rect">
            <a:avLst/>
          </a:prstGeom>
        </p:spPr>
        <p:txBody>
          <a:bodyPr/>
          <a:lstStyle/>
          <a:p>
            <a:pPr>
              <a:spcBef>
                <a:spcPts val="1800"/>
              </a:spcBef>
              <a:defRPr sz="2400"/>
            </a:pPr>
            <a:r>
              <a:t>Timothy J. Fitzgerald</a:t>
            </a:r>
            <a:br/>
            <a:r>
              <a:t>Chief Operating Officer</a:t>
            </a:r>
            <a:br/>
            <a:r>
              <a:rPr u="sng">
                <a:solidFill>
                  <a:srgbClr val="0000FF"/>
                </a:solidFill>
                <a:uFill>
                  <a:solidFill>
                    <a:srgbClr val="0000FF"/>
                  </a:solidFill>
                </a:uFill>
                <a:hlinkClick r:id="rId2"/>
              </a:rPr>
              <a:t>tim.Fitzgerald@Hunatek.com</a:t>
            </a:r>
            <a:br/>
            <a:r>
              <a:t>tel 571-464-5198</a:t>
            </a:r>
          </a:p>
          <a:p>
            <a:pPr>
              <a:spcBef>
                <a:spcPts val="1800"/>
              </a:spcBef>
              <a:defRPr sz="2400"/>
            </a:pPr>
            <a:r>
              <a:t>Keith R. Nicoletti</a:t>
            </a:r>
            <a:br/>
            <a:r>
              <a:t>Director of Business Development</a:t>
            </a:r>
            <a:br/>
            <a:r>
              <a:rPr u="sng">
                <a:solidFill>
                  <a:srgbClr val="0000FF"/>
                </a:solidFill>
                <a:uFill>
                  <a:solidFill>
                    <a:srgbClr val="0000FF"/>
                  </a:solidFill>
                </a:uFill>
                <a:hlinkClick r:id="rId3"/>
              </a:rPr>
              <a:t>keith.Nicoletti@hunatek.com</a:t>
            </a:r>
            <a:br/>
            <a:r>
              <a:t>tel (571) 241-7516</a:t>
            </a:r>
          </a:p>
          <a:p>
            <a:pPr>
              <a:spcBef>
                <a:spcPts val="1800"/>
              </a:spcBef>
              <a:defRPr sz="2400"/>
            </a:pPr>
            <a:r>
              <a:t>Tom Termini</a:t>
            </a:r>
            <a:br/>
            <a:r>
              <a:t>Proposal Coordinator</a:t>
            </a:r>
            <a:br/>
            <a:r>
              <a:t>termini@bluedog.net   |  </a:t>
            </a:r>
            <a:r>
              <a:rPr u="sng">
                <a:solidFill>
                  <a:srgbClr val="0000FF"/>
                </a:solidFill>
                <a:uFill>
                  <a:solidFill>
                    <a:srgbClr val="0000FF"/>
                  </a:solidFill>
                </a:uFill>
                <a:hlinkClick r:id="rId4"/>
              </a:rPr>
              <a:t>tomtermini@gmail.com</a:t>
            </a:r>
            <a:br/>
            <a:r>
              <a:t>tel 301-649-5000</a:t>
            </a:r>
          </a:p>
        </p:txBody>
      </p:sp>
      <p:sp>
        <p:nvSpPr>
          <p:cNvPr id="179" name="Discussion &amp; Questions"/>
          <p:cNvSpPr txBox="1">
            <a:spLocks noGrp="1"/>
          </p:cNvSpPr>
          <p:nvPr>
            <p:ph type="title" idx="4294967295"/>
          </p:nvPr>
        </p:nvSpPr>
        <p:spPr>
          <a:xfrm>
            <a:off x="952500" y="1346200"/>
            <a:ext cx="11099800" cy="2159000"/>
          </a:xfrm>
          <a:prstGeom prst="rect">
            <a:avLst/>
          </a:prstGeom>
        </p:spPr>
        <p:txBody>
          <a:bodyPr/>
          <a:lstStyle/>
          <a:p>
            <a:r>
              <a:t>Discussion &amp; Questions</a:t>
            </a:r>
          </a:p>
        </p:txBody>
      </p:sp>
      <p:sp>
        <p:nvSpPr>
          <p:cNvPr id="180" name="Slide Number"/>
          <p:cNvSpPr txBox="1">
            <a:spLocks noGrp="1"/>
          </p:cNvSpPr>
          <p:nvPr>
            <p:ph type="sldNum" sz="quarter" idx="4294967295"/>
          </p:nvPr>
        </p:nvSpPr>
        <p:spPr>
          <a:xfrm>
            <a:off x="6311797" y="9251950"/>
            <a:ext cx="368505" cy="3810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ort Turn-Around…"/>
          <p:cNvSpPr txBox="1">
            <a:spLocks noGrp="1"/>
          </p:cNvSpPr>
          <p:nvPr>
            <p:ph type="title"/>
          </p:nvPr>
        </p:nvSpPr>
        <p:spPr>
          <a:prstGeom prst="rect">
            <a:avLst/>
          </a:prstGeom>
        </p:spPr>
        <p:txBody>
          <a:bodyPr/>
          <a:lstStyle/>
          <a:p>
            <a:r>
              <a:t>Short Turn-Around</a:t>
            </a:r>
          </a:p>
          <a:p>
            <a:pPr>
              <a:defRPr sz="4800"/>
            </a:pPr>
            <a:r>
              <a:t>Proposals are due </a:t>
            </a:r>
            <a:br/>
            <a:r>
              <a:t>October 27, 2022 09:00 a.m. ET</a:t>
            </a:r>
          </a:p>
        </p:txBody>
      </p:sp>
      <p:sp>
        <p:nvSpPr>
          <p:cNvPr id="126" name="Slide Number"/>
          <p:cNvSpPr txBox="1">
            <a:spLocks noGrp="1"/>
          </p:cNvSpPr>
          <p:nvPr>
            <p:ph type="sldNum" sz="quarter" idx="4294967295"/>
          </p:nvPr>
        </p:nvSpPr>
        <p:spPr>
          <a:xfrm>
            <a:off x="6375348" y="9251950"/>
            <a:ext cx="241403" cy="3810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pic>
        <p:nvPicPr>
          <p:cNvPr id="127" name="Image" descr="Image"/>
          <p:cNvPicPr>
            <a:picLocks noChangeAspect="1"/>
          </p:cNvPicPr>
          <p:nvPr/>
        </p:nvPicPr>
        <p:blipFill>
          <a:blip r:embed="rId2"/>
          <a:stretch>
            <a:fillRect/>
          </a:stretch>
        </p:blipFill>
        <p:spPr>
          <a:xfrm>
            <a:off x="4679929" y="575894"/>
            <a:ext cx="3644941" cy="393808"/>
          </a:xfrm>
          <a:prstGeom prst="rect">
            <a:avLst/>
          </a:prstGeom>
          <a:ln w="12700">
            <a:miter lim="400000"/>
          </a:ln>
        </p:spPr>
      </p:pic>
      <p:pic>
        <p:nvPicPr>
          <p:cNvPr id="2" name="Picture 1">
            <a:extLst>
              <a:ext uri="{FF2B5EF4-FFF2-40B4-BE49-F238E27FC236}">
                <a16:creationId xmlns:a16="http://schemas.microsoft.com/office/drawing/2014/main" id="{1C6AA3A0-D119-4C3F-81A0-1219591C43F2}"/>
              </a:ext>
            </a:extLst>
          </p:cNvPr>
          <p:cNvPicPr>
            <a:picLocks noChangeAspect="1"/>
          </p:cNvPicPr>
          <p:nvPr/>
        </p:nvPicPr>
        <p:blipFill>
          <a:blip r:embed="rId3"/>
          <a:stretch>
            <a:fillRect/>
          </a:stretch>
        </p:blipFill>
        <p:spPr>
          <a:xfrm>
            <a:off x="4981094" y="1546833"/>
            <a:ext cx="3042611" cy="572837"/>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Agenda"/>
          <p:cNvSpPr txBox="1">
            <a:spLocks noGrp="1"/>
          </p:cNvSpPr>
          <p:nvPr>
            <p:ph type="title" idx="4294967295"/>
          </p:nvPr>
        </p:nvSpPr>
        <p:spPr>
          <a:xfrm>
            <a:off x="952500" y="1489487"/>
            <a:ext cx="11099800" cy="933038"/>
          </a:xfrm>
          <a:prstGeom prst="rect">
            <a:avLst/>
          </a:prstGeom>
        </p:spPr>
        <p:txBody>
          <a:bodyPr>
            <a:normAutofit fontScale="90000"/>
          </a:bodyPr>
          <a:lstStyle/>
          <a:p>
            <a:r>
              <a:rPr dirty="0"/>
              <a:t>Agenda</a:t>
            </a:r>
          </a:p>
        </p:txBody>
      </p:sp>
      <p:sp>
        <p:nvSpPr>
          <p:cNvPr id="130" name="Team Composition…"/>
          <p:cNvSpPr txBox="1">
            <a:spLocks noGrp="1"/>
          </p:cNvSpPr>
          <p:nvPr>
            <p:ph type="body" idx="1"/>
          </p:nvPr>
        </p:nvSpPr>
        <p:spPr>
          <a:prstGeom prst="rect">
            <a:avLst/>
          </a:prstGeom>
        </p:spPr>
        <p:txBody>
          <a:bodyPr/>
          <a:lstStyle/>
          <a:p>
            <a:pPr>
              <a:spcBef>
                <a:spcPts val="2400"/>
              </a:spcBef>
            </a:pPr>
            <a:r>
              <a:t>Team Composition</a:t>
            </a:r>
          </a:p>
          <a:p>
            <a:pPr>
              <a:spcBef>
                <a:spcPts val="2400"/>
              </a:spcBef>
            </a:pPr>
            <a:r>
              <a:t>Schedule</a:t>
            </a:r>
          </a:p>
          <a:p>
            <a:pPr>
              <a:spcBef>
                <a:spcPts val="2400"/>
              </a:spcBef>
            </a:pPr>
            <a:r>
              <a:t>Opportunity Overview</a:t>
            </a:r>
          </a:p>
          <a:p>
            <a:pPr>
              <a:spcBef>
                <a:spcPts val="2400"/>
              </a:spcBef>
            </a:pPr>
            <a:r>
              <a:t>Proposal Development</a:t>
            </a:r>
          </a:p>
          <a:p>
            <a:pPr>
              <a:spcBef>
                <a:spcPts val="2400"/>
              </a:spcBef>
            </a:pPr>
            <a:r>
              <a:t>Action Items</a:t>
            </a:r>
          </a:p>
          <a:p>
            <a:pPr>
              <a:spcBef>
                <a:spcPts val="2400"/>
              </a:spcBef>
            </a:pPr>
            <a:r>
              <a:t>Discussion &amp; Questions</a:t>
            </a:r>
          </a:p>
        </p:txBody>
      </p:sp>
      <p:sp>
        <p:nvSpPr>
          <p:cNvPr id="131" name="Slide Number"/>
          <p:cNvSpPr txBox="1">
            <a:spLocks noGrp="1"/>
          </p:cNvSpPr>
          <p:nvPr>
            <p:ph type="sldNum" sz="quarter" idx="4294967295"/>
          </p:nvPr>
        </p:nvSpPr>
        <p:spPr>
          <a:xfrm>
            <a:off x="6375348" y="9251950"/>
            <a:ext cx="241403" cy="3810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am Composition"/>
          <p:cNvSpPr txBox="1">
            <a:spLocks noGrp="1"/>
          </p:cNvSpPr>
          <p:nvPr>
            <p:ph type="title" idx="4294967295"/>
          </p:nvPr>
        </p:nvSpPr>
        <p:spPr>
          <a:xfrm>
            <a:off x="952500" y="1320800"/>
            <a:ext cx="11099800" cy="933038"/>
          </a:xfrm>
          <a:prstGeom prst="rect">
            <a:avLst/>
          </a:prstGeom>
        </p:spPr>
        <p:txBody>
          <a:bodyPr>
            <a:normAutofit/>
          </a:bodyPr>
          <a:lstStyle/>
          <a:p>
            <a:r>
              <a:rPr sz="4400" dirty="0"/>
              <a:t>Team Composition</a:t>
            </a:r>
          </a:p>
        </p:txBody>
      </p:sp>
      <p:graphicFrame>
        <p:nvGraphicFramePr>
          <p:cNvPr id="134" name="Table"/>
          <p:cNvGraphicFramePr/>
          <p:nvPr>
            <p:extLst>
              <p:ext uri="{D42A27DB-BD31-4B8C-83A1-F6EECF244321}">
                <p14:modId xmlns:p14="http://schemas.microsoft.com/office/powerpoint/2010/main" val="132410973"/>
              </p:ext>
            </p:extLst>
          </p:nvPr>
        </p:nvGraphicFramePr>
        <p:xfrm>
          <a:off x="958850" y="2790825"/>
          <a:ext cx="10540353" cy="2571750"/>
        </p:xfrm>
        <a:graphic>
          <a:graphicData uri="http://schemas.openxmlformats.org/drawingml/2006/table">
            <a:tbl>
              <a:tblPr bandRow="1">
                <a:tableStyleId>{4C3C2611-4C71-4FC5-86AE-919BDF0F9419}</a:tableStyleId>
              </a:tblPr>
              <a:tblGrid>
                <a:gridCol w="2744579">
                  <a:extLst>
                    <a:ext uri="{9D8B030D-6E8A-4147-A177-3AD203B41FA5}">
                      <a16:colId xmlns:a16="http://schemas.microsoft.com/office/drawing/2014/main" val="20000"/>
                    </a:ext>
                  </a:extLst>
                </a:gridCol>
                <a:gridCol w="3773108">
                  <a:extLst>
                    <a:ext uri="{9D8B030D-6E8A-4147-A177-3AD203B41FA5}">
                      <a16:colId xmlns:a16="http://schemas.microsoft.com/office/drawing/2014/main" val="20001"/>
                    </a:ext>
                  </a:extLst>
                </a:gridCol>
                <a:gridCol w="4022666">
                  <a:extLst>
                    <a:ext uri="{9D8B030D-6E8A-4147-A177-3AD203B41FA5}">
                      <a16:colId xmlns:a16="http://schemas.microsoft.com/office/drawing/2014/main" val="20002"/>
                    </a:ext>
                  </a:extLst>
                </a:gridCol>
              </a:tblGrid>
              <a:tr h="387350">
                <a:tc>
                  <a:txBody>
                    <a:bodyPr/>
                    <a:lstStyle/>
                    <a:p>
                      <a:pPr defTabSz="457200">
                        <a:lnSpc>
                          <a:spcPct val="107916"/>
                        </a:lnSpc>
                        <a:spcBef>
                          <a:spcPts val="800"/>
                        </a:spcBef>
                      </a:pPr>
                      <a:r>
                        <a:rPr b="1" dirty="0">
                          <a:solidFill>
                            <a:srgbClr val="1F4E79"/>
                          </a:solidFill>
                          <a:uFill>
                            <a:solidFill>
                              <a:srgbClr val="1F4E79"/>
                            </a:solidFill>
                          </a:uFill>
                          <a:latin typeface="Calibri"/>
                          <a:ea typeface="Calibri"/>
                          <a:cs typeface="Calibri"/>
                          <a:sym typeface="Calibri"/>
                        </a:rPr>
                        <a:t>Team</a:t>
                      </a:r>
                    </a:p>
                  </a:txBody>
                  <a:tcPr marL="50800" marR="50800" marT="50800" marB="50800" anchor="ctr" horzOverflow="overflow">
                    <a:lnL w="6350">
                      <a:solidFill>
                        <a:srgbClr val="000000"/>
                      </a:solidFill>
                      <a:miter lim="400000"/>
                    </a:lnL>
                    <a:lnR w="6350">
                      <a:solidFill>
                        <a:srgbClr val="000000"/>
                      </a:solidFill>
                      <a:miter lim="400000"/>
                    </a:lnR>
                    <a:lnT w="6350">
                      <a:solidFill>
                        <a:srgbClr val="000000"/>
                      </a:solidFill>
                      <a:miter lim="400000"/>
                    </a:lnT>
                    <a:lnB w="6350">
                      <a:solidFill>
                        <a:srgbClr val="000000"/>
                      </a:solidFill>
                      <a:miter lim="400000"/>
                    </a:lnB>
                    <a:solidFill>
                      <a:srgbClr val="DCDEE0"/>
                    </a:solidFill>
                  </a:tcPr>
                </a:tc>
                <a:tc>
                  <a:txBody>
                    <a:bodyPr/>
                    <a:lstStyle/>
                    <a:p>
                      <a:pPr defTabSz="457200"/>
                      <a:r>
                        <a:rPr b="1">
                          <a:solidFill>
                            <a:srgbClr val="1F4E79"/>
                          </a:solidFill>
                          <a:uFill>
                            <a:solidFill>
                              <a:srgbClr val="1F4E79"/>
                            </a:solidFill>
                          </a:uFill>
                          <a:latin typeface="Calibri"/>
                          <a:ea typeface="Calibri"/>
                          <a:cs typeface="Calibri"/>
                          <a:sym typeface="Calibri"/>
                        </a:rPr>
                        <a:t>Contact Person</a:t>
                      </a:r>
                    </a:p>
                  </a:txBody>
                  <a:tcPr marL="50800" marR="50800" marT="50800" marB="50800" anchor="ctr" horzOverflow="overflow">
                    <a:lnL w="6350">
                      <a:solidFill>
                        <a:srgbClr val="000000"/>
                      </a:solidFill>
                      <a:miter lim="400000"/>
                    </a:lnL>
                    <a:lnR w="6350">
                      <a:solidFill>
                        <a:srgbClr val="000000"/>
                      </a:solidFill>
                      <a:miter lim="400000"/>
                    </a:lnR>
                    <a:lnT w="6350">
                      <a:solidFill>
                        <a:srgbClr val="000000"/>
                      </a:solidFill>
                      <a:miter lim="400000"/>
                    </a:lnT>
                    <a:lnB w="6350">
                      <a:solidFill>
                        <a:srgbClr val="000000"/>
                      </a:solidFill>
                      <a:miter lim="400000"/>
                    </a:lnB>
                    <a:solidFill>
                      <a:srgbClr val="DCDEE0"/>
                    </a:solidFill>
                  </a:tcPr>
                </a:tc>
                <a:tc>
                  <a:txBody>
                    <a:bodyPr/>
                    <a:lstStyle/>
                    <a:p>
                      <a:pPr defTabSz="457200"/>
                      <a:r>
                        <a:rPr b="1">
                          <a:solidFill>
                            <a:srgbClr val="1F4E79"/>
                          </a:solidFill>
                          <a:uFill>
                            <a:solidFill>
                              <a:srgbClr val="1F4E79"/>
                            </a:solidFill>
                          </a:uFill>
                          <a:latin typeface="Calibri"/>
                          <a:ea typeface="Calibri"/>
                          <a:cs typeface="Calibri"/>
                          <a:sym typeface="Calibri"/>
                        </a:rPr>
                        <a:t>email</a:t>
                      </a:r>
                    </a:p>
                  </a:txBody>
                  <a:tcPr marL="50800" marR="50800" marT="50800" marB="50800" anchor="ctr" horzOverflow="overflow">
                    <a:lnL w="6350">
                      <a:solidFill>
                        <a:srgbClr val="000000"/>
                      </a:solidFill>
                      <a:miter lim="400000"/>
                    </a:lnL>
                    <a:lnR w="6350">
                      <a:solidFill>
                        <a:srgbClr val="000000"/>
                      </a:solidFill>
                      <a:miter lim="400000"/>
                    </a:lnR>
                    <a:lnT w="6350">
                      <a:solidFill>
                        <a:srgbClr val="000000"/>
                      </a:solidFill>
                      <a:miter lim="400000"/>
                    </a:lnT>
                    <a:lnB w="6350">
                      <a:solidFill>
                        <a:srgbClr val="000000"/>
                      </a:solidFill>
                      <a:miter lim="400000"/>
                    </a:lnB>
                    <a:solidFill>
                      <a:srgbClr val="DCDEE0"/>
                    </a:solidFill>
                  </a:tcPr>
                </a:tc>
                <a:extLst>
                  <a:ext uri="{0D108BD9-81ED-4DB2-BD59-A6C34878D82A}">
                    <a16:rowId xmlns:a16="http://schemas.microsoft.com/office/drawing/2014/main" val="10000"/>
                  </a:ext>
                </a:extLst>
              </a:tr>
              <a:tr h="946150">
                <a:tc>
                  <a:txBody>
                    <a:bodyPr/>
                    <a:lstStyle/>
                    <a:p>
                      <a:pPr defTabSz="457200"/>
                      <a:r>
                        <a:rPr>
                          <a:uFill>
                            <a:solidFill>
                              <a:srgbClr val="000000"/>
                            </a:solidFill>
                          </a:uFill>
                          <a:latin typeface="Calibri"/>
                          <a:ea typeface="Calibri"/>
                          <a:cs typeface="Calibri"/>
                          <a:sym typeface="Calibri"/>
                        </a:rPr>
                        <a:t>HunaTek</a:t>
                      </a:r>
                    </a:p>
                  </a:txBody>
                  <a:tcPr marL="50800" marR="50800" marT="50800" marB="50800" anchor="ctr" horzOverflow="overflow">
                    <a:lnL w="6350">
                      <a:solidFill>
                        <a:srgbClr val="000000"/>
                      </a:solidFill>
                      <a:miter lim="400000"/>
                    </a:lnL>
                    <a:lnR w="6350">
                      <a:solidFill>
                        <a:srgbClr val="000000"/>
                      </a:solidFill>
                      <a:miter lim="400000"/>
                    </a:lnR>
                    <a:lnT w="6350">
                      <a:solidFill>
                        <a:srgbClr val="000000"/>
                      </a:solidFill>
                      <a:miter lim="400000"/>
                    </a:lnT>
                    <a:lnB w="6350">
                      <a:solidFill>
                        <a:srgbClr val="000000"/>
                      </a:solidFill>
                      <a:miter lim="400000"/>
                    </a:lnB>
                    <a:solidFill>
                      <a:srgbClr val="000000">
                        <a:alpha val="0"/>
                      </a:srgbClr>
                    </a:solidFill>
                  </a:tcPr>
                </a:tc>
                <a:tc>
                  <a:txBody>
                    <a:bodyPr/>
                    <a:lstStyle/>
                    <a:p>
                      <a:pPr defTabSz="457200"/>
                      <a:r>
                        <a:rPr b="1">
                          <a:uFill>
                            <a:solidFill>
                              <a:srgbClr val="000000"/>
                            </a:solidFill>
                          </a:uFill>
                          <a:latin typeface="Calibri"/>
                          <a:ea typeface="Calibri"/>
                          <a:cs typeface="Calibri"/>
                          <a:sym typeface="Calibri"/>
                        </a:rPr>
                        <a:t>Tim Fitzgerald
Tom Termini - proposal coordinator
Keith Nicoletti </a:t>
                      </a:r>
                    </a:p>
                  </a:txBody>
                  <a:tcPr marL="50800" marR="50800" marT="50800" marB="50800" anchor="ctr" horzOverflow="overflow">
                    <a:lnL w="6350">
                      <a:solidFill>
                        <a:srgbClr val="000000"/>
                      </a:solidFill>
                      <a:miter lim="400000"/>
                    </a:lnL>
                    <a:lnR w="6350">
                      <a:solidFill>
                        <a:srgbClr val="000000"/>
                      </a:solidFill>
                      <a:miter lim="400000"/>
                    </a:lnR>
                    <a:lnT w="6350">
                      <a:solidFill>
                        <a:srgbClr val="000000"/>
                      </a:solidFill>
                      <a:miter lim="400000"/>
                    </a:lnT>
                    <a:lnB w="6350">
                      <a:solidFill>
                        <a:srgbClr val="000000"/>
                      </a:solidFill>
                      <a:miter lim="400000"/>
                    </a:lnB>
                    <a:solidFill>
                      <a:srgbClr val="000000">
                        <a:alpha val="0"/>
                      </a:srgbClr>
                    </a:solidFill>
                  </a:tcPr>
                </a:tc>
                <a:tc>
                  <a:txBody>
                    <a:bodyPr/>
                    <a:lstStyle/>
                    <a:p>
                      <a:pPr algn="l" defTabSz="457200">
                        <a:defRPr>
                          <a:uFill>
                            <a:solidFill>
                              <a:srgbClr val="000000"/>
                            </a:solidFill>
                          </a:uFill>
                          <a:latin typeface="Calibri"/>
                          <a:ea typeface="Calibri"/>
                          <a:cs typeface="Calibri"/>
                          <a:sym typeface="Calibri"/>
                        </a:defRPr>
                      </a:pPr>
                      <a:r>
                        <a:rPr u="sng" dirty="0">
                          <a:solidFill>
                            <a:srgbClr val="0000FF"/>
                          </a:solidFill>
                          <a:uFill>
                            <a:solidFill>
                              <a:srgbClr val="0000FF"/>
                            </a:solidFill>
                          </a:uFill>
                          <a:hlinkClick r:id="rId2"/>
                        </a:rPr>
                        <a:t>tim.Fitzgerald@Hunatek.com</a:t>
                      </a:r>
                    </a:p>
                    <a:p>
                      <a:pPr algn="l" defTabSz="457200">
                        <a:defRPr>
                          <a:uFill>
                            <a:solidFill>
                              <a:srgbClr val="000000"/>
                            </a:solidFill>
                          </a:uFill>
                          <a:latin typeface="Calibri"/>
                          <a:ea typeface="Calibri"/>
                          <a:cs typeface="Calibri"/>
                          <a:sym typeface="Calibri"/>
                        </a:defRPr>
                      </a:pPr>
                      <a:r>
                        <a:rPr u="sng" dirty="0">
                          <a:solidFill>
                            <a:srgbClr val="0000FF"/>
                          </a:solidFill>
                          <a:uFill>
                            <a:solidFill>
                              <a:srgbClr val="0000FF"/>
                            </a:solidFill>
                          </a:uFill>
                          <a:hlinkClick r:id="rId3"/>
                        </a:rPr>
                        <a:t>tomtermini@gmail.com</a:t>
                      </a:r>
                      <a:br>
                        <a:rPr dirty="0"/>
                      </a:br>
                      <a:r>
                        <a:rPr dirty="0">
                          <a:hlinkClick r:id="rId4"/>
                        </a:rPr>
                        <a:t>keith.nicoletti@Hunatek.com</a:t>
                      </a:r>
                      <a:r>
                        <a:rPr lang="en-US" dirty="0"/>
                        <a:t> </a:t>
                      </a:r>
                      <a:endParaRPr dirty="0"/>
                    </a:p>
                  </a:txBody>
                  <a:tcPr marL="203200" marR="203200" marT="203200" marB="203200" anchor="ctr" horzOverflow="overflow">
                    <a:lnL w="6350">
                      <a:solidFill>
                        <a:srgbClr val="000000"/>
                      </a:solidFill>
                      <a:miter lim="400000"/>
                    </a:lnL>
                    <a:lnR w="6350">
                      <a:solidFill>
                        <a:srgbClr val="000000"/>
                      </a:solidFill>
                      <a:miter lim="400000"/>
                    </a:lnR>
                    <a:lnT w="6350">
                      <a:solidFill>
                        <a:srgbClr val="000000"/>
                      </a:solidFill>
                      <a:miter lim="400000"/>
                    </a:lnT>
                    <a:lnB w="6350">
                      <a:solidFill>
                        <a:srgbClr val="000000"/>
                      </a:solidFill>
                      <a:miter lim="400000"/>
                    </a:lnB>
                    <a:solidFill>
                      <a:srgbClr val="000000">
                        <a:alpha val="0"/>
                      </a:srgbClr>
                    </a:solidFill>
                  </a:tcPr>
                </a:tc>
                <a:extLst>
                  <a:ext uri="{0D108BD9-81ED-4DB2-BD59-A6C34878D82A}">
                    <a16:rowId xmlns:a16="http://schemas.microsoft.com/office/drawing/2014/main" val="10001"/>
                  </a:ext>
                </a:extLst>
              </a:tr>
              <a:tr h="666750">
                <a:tc>
                  <a:txBody>
                    <a:bodyPr/>
                    <a:lstStyle/>
                    <a:p>
                      <a:pPr defTabSz="457200">
                        <a:defRPr>
                          <a:uFill>
                            <a:solidFill>
                              <a:srgbClr val="000000"/>
                            </a:solidFill>
                          </a:uFill>
                          <a:latin typeface="Calibri"/>
                          <a:ea typeface="Calibri"/>
                          <a:cs typeface="Calibri"/>
                          <a:sym typeface="Calibri"/>
                        </a:defRPr>
                      </a:pPr>
                      <a:r>
                        <a:rPr lang="en-US" dirty="0"/>
                        <a:t>Culmen</a:t>
                      </a:r>
                      <a:endParaRPr dirty="0"/>
                    </a:p>
                  </a:txBody>
                  <a:tcPr marL="50800" marR="50800" marT="50800" marB="50800" anchor="ctr" horzOverflow="overflow">
                    <a:lnL w="6350">
                      <a:solidFill>
                        <a:srgbClr val="000000"/>
                      </a:solidFill>
                      <a:miter lim="400000"/>
                    </a:lnL>
                    <a:lnR w="6350">
                      <a:solidFill>
                        <a:srgbClr val="000000"/>
                      </a:solidFill>
                      <a:miter lim="400000"/>
                    </a:lnR>
                    <a:lnT w="6350">
                      <a:solidFill>
                        <a:srgbClr val="000000"/>
                      </a:solidFill>
                      <a:miter lim="400000"/>
                    </a:lnT>
                    <a:lnB w="6350">
                      <a:solidFill>
                        <a:srgbClr val="000000"/>
                      </a:solidFill>
                      <a:miter lim="400000"/>
                    </a:lnB>
                    <a:solidFill>
                      <a:srgbClr val="000000">
                        <a:alpha val="0"/>
                      </a:srgbClr>
                    </a:solidFill>
                  </a:tcPr>
                </a:tc>
                <a:tc>
                  <a:txBody>
                    <a:bodyPr/>
                    <a:lstStyle/>
                    <a:p>
                      <a:pPr defTabSz="457200">
                        <a:defRPr>
                          <a:uFill>
                            <a:solidFill>
                              <a:srgbClr val="000000"/>
                            </a:solidFill>
                          </a:uFill>
                          <a:latin typeface="Calibri"/>
                          <a:ea typeface="Calibri"/>
                          <a:cs typeface="Calibri"/>
                          <a:sym typeface="Calibri"/>
                        </a:defRPr>
                      </a:pPr>
                      <a:r>
                        <a:rPr lang="en-US" dirty="0"/>
                        <a:t>Mark Dumas</a:t>
                      </a:r>
                    </a:p>
                    <a:p>
                      <a:pPr defTabSz="457200">
                        <a:defRPr>
                          <a:uFill>
                            <a:solidFill>
                              <a:srgbClr val="000000"/>
                            </a:solidFill>
                          </a:uFill>
                          <a:latin typeface="Calibri"/>
                          <a:ea typeface="Calibri"/>
                          <a:cs typeface="Calibri"/>
                          <a:sym typeface="Calibri"/>
                        </a:defRPr>
                      </a:pPr>
                      <a:r>
                        <a:rPr lang="en-US" dirty="0"/>
                        <a:t>Geoff Hill</a:t>
                      </a:r>
                      <a:endParaRPr dirty="0"/>
                    </a:p>
                  </a:txBody>
                  <a:tcPr marL="50800" marR="50800" marT="50800" marB="50800" anchor="ctr" horzOverflow="overflow">
                    <a:lnL w="6350">
                      <a:solidFill>
                        <a:srgbClr val="000000"/>
                      </a:solidFill>
                      <a:miter lim="400000"/>
                    </a:lnL>
                    <a:lnR w="6350">
                      <a:solidFill>
                        <a:srgbClr val="000000"/>
                      </a:solidFill>
                      <a:miter lim="400000"/>
                    </a:lnR>
                    <a:lnT w="6350">
                      <a:solidFill>
                        <a:srgbClr val="000000"/>
                      </a:solidFill>
                      <a:miter lim="400000"/>
                    </a:lnT>
                    <a:lnB w="6350">
                      <a:solidFill>
                        <a:srgbClr val="000000"/>
                      </a:solidFill>
                      <a:miter lim="400000"/>
                    </a:lnB>
                    <a:solidFill>
                      <a:srgbClr val="000000">
                        <a:alpha val="0"/>
                      </a:srgbClr>
                    </a:solidFill>
                  </a:tcPr>
                </a:tc>
                <a:tc>
                  <a:txBody>
                    <a:bodyPr/>
                    <a:lstStyle/>
                    <a:p>
                      <a:pPr algn="l" defTabSz="457200">
                        <a:defRPr>
                          <a:uFill>
                            <a:solidFill>
                              <a:srgbClr val="000000"/>
                            </a:solidFill>
                          </a:uFill>
                          <a:latin typeface="Calibri"/>
                          <a:ea typeface="Calibri"/>
                          <a:cs typeface="Calibri"/>
                          <a:sym typeface="Calibri"/>
                        </a:defRPr>
                      </a:pPr>
                      <a:r>
                        <a:rPr lang="en-US" dirty="0">
                          <a:hlinkClick r:id="rId5"/>
                        </a:rPr>
                        <a:t>Mark.Dumas@culmen.com</a:t>
                      </a:r>
                      <a:endParaRPr lang="en-US" dirty="0"/>
                    </a:p>
                    <a:p>
                      <a:pPr algn="l" defTabSz="457200">
                        <a:defRPr>
                          <a:uFill>
                            <a:solidFill>
                              <a:srgbClr val="000000"/>
                            </a:solidFill>
                          </a:uFill>
                          <a:latin typeface="Calibri"/>
                          <a:ea typeface="Calibri"/>
                          <a:cs typeface="Calibri"/>
                          <a:sym typeface="Calibri"/>
                        </a:defRPr>
                      </a:pPr>
                      <a:r>
                        <a:rPr lang="en-US" dirty="0">
                          <a:hlinkClick r:id="rId6"/>
                        </a:rPr>
                        <a:t>Geoff.Hill@culmen.com</a:t>
                      </a:r>
                      <a:r>
                        <a:rPr lang="en-US" dirty="0"/>
                        <a:t> </a:t>
                      </a:r>
                      <a:endParaRPr dirty="0"/>
                    </a:p>
                  </a:txBody>
                  <a:tcPr marL="203200" marR="203200" marT="203200" marB="203200" anchor="ctr" horzOverflow="overflow">
                    <a:lnL w="6350">
                      <a:solidFill>
                        <a:srgbClr val="000000"/>
                      </a:solidFill>
                      <a:miter lim="400000"/>
                    </a:lnL>
                    <a:lnR w="6350">
                      <a:solidFill>
                        <a:srgbClr val="000000"/>
                      </a:solidFill>
                      <a:miter lim="400000"/>
                    </a:lnR>
                    <a:lnT w="6350">
                      <a:solidFill>
                        <a:srgbClr val="000000"/>
                      </a:solidFill>
                      <a:miter lim="400000"/>
                    </a:lnT>
                    <a:lnB w="6350">
                      <a:solidFill>
                        <a:srgbClr val="000000"/>
                      </a:solidFill>
                      <a:miter lim="400000"/>
                    </a:lnB>
                    <a:solidFill>
                      <a:srgbClr val="000000">
                        <a:alpha val="0"/>
                      </a:srgbClr>
                    </a:solidFill>
                  </a:tcPr>
                </a:tc>
                <a:extLst>
                  <a:ext uri="{0D108BD9-81ED-4DB2-BD59-A6C34878D82A}">
                    <a16:rowId xmlns:a16="http://schemas.microsoft.com/office/drawing/2014/main" val="10002"/>
                  </a:ext>
                </a:extLst>
              </a:tr>
            </a:tbl>
          </a:graphicData>
        </a:graphic>
      </p:graphicFrame>
      <p:sp>
        <p:nvSpPr>
          <p:cNvPr id="135" name="Slide Number"/>
          <p:cNvSpPr txBox="1">
            <a:spLocks noGrp="1"/>
          </p:cNvSpPr>
          <p:nvPr>
            <p:ph type="sldNum" sz="quarter" idx="4294967295"/>
          </p:nvPr>
        </p:nvSpPr>
        <p:spPr>
          <a:xfrm>
            <a:off x="6375348" y="9251950"/>
            <a:ext cx="241403" cy="3810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chedule"/>
          <p:cNvSpPr txBox="1">
            <a:spLocks noGrp="1"/>
          </p:cNvSpPr>
          <p:nvPr>
            <p:ph type="title" idx="4294967295"/>
          </p:nvPr>
        </p:nvSpPr>
        <p:spPr>
          <a:xfrm>
            <a:off x="952500" y="711200"/>
            <a:ext cx="11099800" cy="2159000"/>
          </a:xfrm>
          <a:prstGeom prst="rect">
            <a:avLst/>
          </a:prstGeom>
        </p:spPr>
        <p:txBody>
          <a:bodyPr/>
          <a:lstStyle/>
          <a:p>
            <a:r>
              <a:t>Schedule</a:t>
            </a:r>
          </a:p>
        </p:txBody>
      </p:sp>
      <p:sp>
        <p:nvSpPr>
          <p:cNvPr id="138" name="Slide Number"/>
          <p:cNvSpPr txBox="1">
            <a:spLocks noGrp="1"/>
          </p:cNvSpPr>
          <p:nvPr>
            <p:ph type="sldNum" sz="quarter" idx="4294967295"/>
          </p:nvPr>
        </p:nvSpPr>
        <p:spPr>
          <a:xfrm>
            <a:off x="6375348" y="9251950"/>
            <a:ext cx="241403" cy="3810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pic>
        <p:nvPicPr>
          <p:cNvPr id="139" name="Image" descr="Image"/>
          <p:cNvPicPr>
            <a:picLocks noChangeAspect="1"/>
          </p:cNvPicPr>
          <p:nvPr/>
        </p:nvPicPr>
        <p:blipFill>
          <a:blip r:embed="rId2"/>
          <a:stretch>
            <a:fillRect/>
          </a:stretch>
        </p:blipFill>
        <p:spPr>
          <a:xfrm>
            <a:off x="2210038" y="2692805"/>
            <a:ext cx="8584723" cy="6120590"/>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Opportunity Overview"/>
          <p:cNvSpPr txBox="1">
            <a:spLocks noGrp="1"/>
          </p:cNvSpPr>
          <p:nvPr>
            <p:ph type="title" idx="4294967295"/>
          </p:nvPr>
        </p:nvSpPr>
        <p:spPr>
          <a:xfrm>
            <a:off x="1368424" y="1416050"/>
            <a:ext cx="10255250" cy="825500"/>
          </a:xfrm>
          <a:prstGeom prst="rect">
            <a:avLst/>
          </a:prstGeom>
        </p:spPr>
        <p:txBody>
          <a:bodyPr>
            <a:normAutofit fontScale="90000"/>
          </a:bodyPr>
          <a:lstStyle/>
          <a:p>
            <a:r>
              <a:rPr sz="4800" dirty="0"/>
              <a:t>Opportunity Overview</a:t>
            </a:r>
          </a:p>
        </p:txBody>
      </p:sp>
      <p:sp>
        <p:nvSpPr>
          <p:cNvPr id="142" name="Information Technology Support Services (ITSS), U.S. Army Recruiting Command, Fort Knox, KY (USAREC)…"/>
          <p:cNvSpPr txBox="1">
            <a:spLocks noGrp="1"/>
          </p:cNvSpPr>
          <p:nvPr>
            <p:ph type="body" idx="1"/>
          </p:nvPr>
        </p:nvSpPr>
        <p:spPr>
          <a:prstGeom prst="rect">
            <a:avLst/>
          </a:prstGeom>
        </p:spPr>
        <p:txBody>
          <a:bodyPr/>
          <a:lstStyle/>
          <a:p>
            <a:pPr marL="280033" indent="-280033" defTabSz="368045">
              <a:spcBef>
                <a:spcPts val="2600"/>
              </a:spcBef>
              <a:defRPr sz="2200"/>
            </a:pPr>
            <a:r>
              <a:t>Information Technology Support Services (ITSS), U.S. Army Recruiting Command, Fort Knox, KY (USAREC) </a:t>
            </a:r>
          </a:p>
          <a:p>
            <a:pPr marL="280033" indent="-280033" defTabSz="368045">
              <a:spcBef>
                <a:spcPts val="2600"/>
              </a:spcBef>
              <a:defRPr sz="2200"/>
            </a:pPr>
            <a:r>
              <a:t>Enterprise-Wide Strategic Sourcing vehicle providing professional support services, provide a department-wide vehicle for a broad range of general management and business support services and solutions</a:t>
            </a:r>
          </a:p>
          <a:p>
            <a:pPr marL="280033" indent="-280033" defTabSz="368045">
              <a:spcBef>
                <a:spcPts val="2600"/>
              </a:spcBef>
              <a:defRPr sz="2200"/>
            </a:pPr>
            <a:r>
              <a:t>USAREC is at the center of the Army's initiative to mold military personnel functions into an improved structure, enabling efficient and effective management of accessioning Army active duty and ReserveSoldiers worldwide. USAREC’s focus is on the integration and coordination of military personnel accessioning systems and to develop/optimize and provide the strength of Army accessioning in peacetime and war. The Command performs all accessioning functions for the distribution, development, and transition to Active duty, including Reserve Soldiers. The primary location of the accessioning mission is Fort Knox, KY; with a small number of resources in several locations in the Continental U.S. (CONUS) and Outside the Continental U.S. (OCONUS) locations. The footprint of the accessioning mission is worldwide.</a:t>
            </a:r>
          </a:p>
        </p:txBody>
      </p:sp>
      <p:sp>
        <p:nvSpPr>
          <p:cNvPr id="143" name="Slide Number"/>
          <p:cNvSpPr txBox="1">
            <a:spLocks noGrp="1"/>
          </p:cNvSpPr>
          <p:nvPr>
            <p:ph type="sldNum" sz="quarter" idx="4294967295"/>
          </p:nvPr>
        </p:nvSpPr>
        <p:spPr>
          <a:xfrm>
            <a:off x="6375348" y="9251950"/>
            <a:ext cx="241403" cy="3810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itle 1"/>
          <p:cNvSpPr txBox="1">
            <a:spLocks noGrp="1"/>
          </p:cNvSpPr>
          <p:nvPr>
            <p:ph type="title" idx="4294967295"/>
          </p:nvPr>
        </p:nvSpPr>
        <p:spPr>
          <a:xfrm>
            <a:off x="952500" y="1360903"/>
            <a:ext cx="11099800" cy="846974"/>
          </a:xfrm>
          <a:prstGeom prst="rect">
            <a:avLst/>
          </a:prstGeom>
        </p:spPr>
        <p:txBody>
          <a:bodyPr/>
          <a:lstStyle>
            <a:lvl1pPr>
              <a:defRPr sz="4800"/>
            </a:lvl1pPr>
          </a:lstStyle>
          <a:p>
            <a:r>
              <a:rPr dirty="0"/>
              <a:t>Proposal Development Plan</a:t>
            </a:r>
          </a:p>
        </p:txBody>
      </p:sp>
      <p:sp>
        <p:nvSpPr>
          <p:cNvPr id="146" name="Text Placeholder 6"/>
          <p:cNvSpPr txBox="1">
            <a:spLocks noGrp="1"/>
          </p:cNvSpPr>
          <p:nvPr>
            <p:ph type="body" idx="1"/>
          </p:nvPr>
        </p:nvSpPr>
        <p:spPr>
          <a:xfrm>
            <a:off x="-268953" y="2693579"/>
            <a:ext cx="12881206" cy="7593422"/>
          </a:xfrm>
          <a:prstGeom prst="rect">
            <a:avLst/>
          </a:prstGeom>
        </p:spPr>
        <p:txBody>
          <a:bodyPr anchor="t"/>
          <a:lstStyle/>
          <a:p>
            <a:pPr lvl="1">
              <a:lnSpc>
                <a:spcPct val="80000"/>
              </a:lnSpc>
              <a:spcBef>
                <a:spcPts val="2800"/>
              </a:spcBef>
              <a:defRPr sz="2400"/>
            </a:pPr>
            <a:r>
              <a:rPr dirty="0"/>
              <a:t>GSA STARS III TOR 8(a) competitive bid</a:t>
            </a:r>
          </a:p>
          <a:p>
            <a:pPr lvl="1">
              <a:lnSpc>
                <a:spcPct val="80000"/>
              </a:lnSpc>
              <a:spcBef>
                <a:spcPts val="2800"/>
              </a:spcBef>
              <a:defRPr sz="2400"/>
            </a:pPr>
            <a:r>
              <a:rPr dirty="0"/>
              <a:t>FFP with ODC CLINs</a:t>
            </a:r>
          </a:p>
          <a:p>
            <a:pPr lvl="1">
              <a:lnSpc>
                <a:spcPct val="80000"/>
              </a:lnSpc>
              <a:spcBef>
                <a:spcPts val="2800"/>
              </a:spcBef>
              <a:defRPr sz="2400"/>
            </a:pPr>
            <a:r>
              <a:rPr dirty="0"/>
              <a:t>Questions due tomorrow 9:00 am ET, 19 October 2022</a:t>
            </a:r>
          </a:p>
          <a:p>
            <a:pPr lvl="1">
              <a:lnSpc>
                <a:spcPct val="80000"/>
              </a:lnSpc>
              <a:spcBef>
                <a:spcPts val="2800"/>
              </a:spcBef>
              <a:defRPr sz="2400"/>
            </a:pPr>
            <a:r>
              <a:rPr dirty="0"/>
              <a:t>Proposal has two (2) separate documents</a:t>
            </a:r>
          </a:p>
          <a:p>
            <a:pPr lvl="2">
              <a:lnSpc>
                <a:spcPct val="80000"/>
              </a:lnSpc>
              <a:spcBef>
                <a:spcPts val="2800"/>
              </a:spcBef>
              <a:defRPr sz="2400"/>
            </a:pPr>
            <a:r>
              <a:rPr dirty="0"/>
              <a:t>Document 1. </a:t>
            </a:r>
          </a:p>
          <a:p>
            <a:pPr lvl="3">
              <a:lnSpc>
                <a:spcPct val="80000"/>
              </a:lnSpc>
              <a:spcBef>
                <a:spcPts val="2800"/>
              </a:spcBef>
              <a:defRPr sz="2400"/>
            </a:pPr>
            <a:r>
              <a:rPr dirty="0"/>
              <a:t>1.1 Technical Capability (Twenty (20) pages)</a:t>
            </a:r>
          </a:p>
          <a:p>
            <a:pPr lvl="3">
              <a:lnSpc>
                <a:spcPct val="80000"/>
              </a:lnSpc>
              <a:spcBef>
                <a:spcPts val="2800"/>
              </a:spcBef>
              <a:defRPr sz="2400"/>
            </a:pPr>
            <a:r>
              <a:rPr dirty="0"/>
              <a:t>1.2 Staffing Plan (Five (5) pages)</a:t>
            </a:r>
          </a:p>
          <a:p>
            <a:pPr lvl="3">
              <a:lnSpc>
                <a:spcPct val="80000"/>
              </a:lnSpc>
              <a:spcBef>
                <a:spcPts val="2800"/>
              </a:spcBef>
              <a:defRPr sz="2400"/>
            </a:pPr>
            <a:r>
              <a:rPr dirty="0"/>
              <a:t>1.3 Experience (Two (2) pages)</a:t>
            </a:r>
          </a:p>
          <a:p>
            <a:pPr lvl="1">
              <a:lnSpc>
                <a:spcPct val="80000"/>
              </a:lnSpc>
              <a:spcBef>
                <a:spcPts val="2800"/>
              </a:spcBef>
              <a:defRPr sz="2400"/>
            </a:pPr>
            <a:r>
              <a:rPr dirty="0"/>
              <a:t>Document 2. Price Submission (No page limitation)</a:t>
            </a:r>
          </a:p>
        </p:txBody>
      </p:sp>
      <p:grpSp>
        <p:nvGrpSpPr>
          <p:cNvPr id="149" name="Rectangle: Rounded Corners 7"/>
          <p:cNvGrpSpPr/>
          <p:nvPr/>
        </p:nvGrpSpPr>
        <p:grpSpPr>
          <a:xfrm>
            <a:off x="7315200" y="4533900"/>
            <a:ext cx="5522015" cy="4350996"/>
            <a:chOff x="0" y="0"/>
            <a:chExt cx="6193412" cy="4608354"/>
          </a:xfrm>
        </p:grpSpPr>
        <p:sp>
          <p:nvSpPr>
            <p:cNvPr id="147" name="Rounded Rectangle"/>
            <p:cNvSpPr/>
            <p:nvPr/>
          </p:nvSpPr>
          <p:spPr>
            <a:xfrm>
              <a:off x="0" y="0"/>
              <a:ext cx="6193412" cy="4608354"/>
            </a:xfrm>
            <a:prstGeom prst="roundRect">
              <a:avLst>
                <a:gd name="adj" fmla="val 16667"/>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sz="2400">
                  <a:solidFill>
                    <a:srgbClr val="FFFFFF"/>
                  </a:solidFill>
                </a:defRPr>
              </a:pPr>
              <a:endParaRPr/>
            </a:p>
          </p:txBody>
        </p:sp>
        <p:sp>
          <p:nvSpPr>
            <p:cNvPr id="148" name="RESPONSE DUE DATE, SUBMISSION MODE AND LOCATION…"/>
            <p:cNvSpPr txBox="1"/>
            <p:nvPr/>
          </p:nvSpPr>
          <p:spPr>
            <a:xfrm>
              <a:off x="224961" y="867888"/>
              <a:ext cx="5743489" cy="287258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p>
              <a:pPr>
                <a:defRPr sz="2400">
                  <a:solidFill>
                    <a:srgbClr val="FFFFFF"/>
                  </a:solidFill>
                </a:defRPr>
              </a:pPr>
              <a:r>
                <a:rPr sz="2000" dirty="0"/>
                <a:t>RESPONSE DUE DATE, SUBMISSION MODE AND LOCATION </a:t>
              </a:r>
            </a:p>
            <a:p>
              <a:pPr>
                <a:defRPr sz="2400">
                  <a:solidFill>
                    <a:srgbClr val="FFFFFF"/>
                  </a:solidFill>
                </a:defRPr>
              </a:pPr>
              <a:r>
                <a:rPr sz="2000" dirty="0"/>
                <a:t>Proposal due date: October 27, 2022 </a:t>
              </a:r>
            </a:p>
            <a:p>
              <a:pPr>
                <a:defRPr sz="2400">
                  <a:solidFill>
                    <a:srgbClr val="FFFFFF"/>
                  </a:solidFill>
                </a:defRPr>
              </a:pPr>
              <a:r>
                <a:rPr sz="2000" dirty="0"/>
                <a:t>Time: 09:00 a.m. ET </a:t>
              </a:r>
            </a:p>
            <a:p>
              <a:pPr>
                <a:defRPr sz="2400">
                  <a:solidFill>
                    <a:srgbClr val="FFFFFF"/>
                  </a:solidFill>
                </a:defRPr>
              </a:pPr>
              <a:r>
                <a:rPr sz="2000" dirty="0"/>
                <a:t>Location: Email to</a:t>
              </a:r>
            </a:p>
            <a:p>
              <a:pPr>
                <a:defRPr sz="2400">
                  <a:solidFill>
                    <a:srgbClr val="FFFFFF"/>
                  </a:solidFill>
                </a:defRPr>
              </a:pPr>
              <a:r>
                <a:rPr sz="2000" dirty="0"/>
                <a:t>Procuring Contracting Officer; </a:t>
              </a:r>
              <a:r>
                <a:rPr sz="2000" dirty="0" err="1"/>
                <a:t>JoDeen</a:t>
              </a:r>
              <a:r>
                <a:rPr sz="2000" dirty="0"/>
                <a:t> M. Cuffe, jodeen.m.cuffe.civ@army.mil </a:t>
              </a:r>
            </a:p>
            <a:p>
              <a:pPr>
                <a:defRPr sz="2400">
                  <a:solidFill>
                    <a:srgbClr val="FFFFFF"/>
                  </a:solidFill>
                </a:defRPr>
              </a:pPr>
              <a:r>
                <a:rPr sz="2000" dirty="0"/>
                <a:t>Contract Specialist; Deborah R. Davis-Maxwell, Deborah.r.davis-maxwell.civ@army.mil </a:t>
              </a:r>
            </a:p>
          </p:txBody>
        </p:sp>
      </p:grpSp>
      <p:grpSp>
        <p:nvGrpSpPr>
          <p:cNvPr id="152" name="Rectangle: Rounded Corners 8"/>
          <p:cNvGrpSpPr/>
          <p:nvPr/>
        </p:nvGrpSpPr>
        <p:grpSpPr>
          <a:xfrm>
            <a:off x="7737452" y="3360296"/>
            <a:ext cx="4677510" cy="930753"/>
            <a:chOff x="0" y="0"/>
            <a:chExt cx="4677508" cy="930752"/>
          </a:xfrm>
        </p:grpSpPr>
        <p:sp>
          <p:nvSpPr>
            <p:cNvPr id="150" name="Rounded Rectangle"/>
            <p:cNvSpPr/>
            <p:nvPr/>
          </p:nvSpPr>
          <p:spPr>
            <a:xfrm>
              <a:off x="0" y="0"/>
              <a:ext cx="4677508" cy="930752"/>
            </a:xfrm>
            <a:prstGeom prst="roundRect">
              <a:avLst>
                <a:gd name="adj" fmla="val 16667"/>
              </a:avLst>
            </a:prstGeom>
            <a:gradFill flip="none" rotWithShape="1">
              <a:gsLst>
                <a:gs pos="0">
                  <a:srgbClr val="F8CF07"/>
                </a:gs>
                <a:gs pos="100000">
                  <a:schemeClr val="accent3">
                    <a:hueOff val="-337077"/>
                    <a:satOff val="27450"/>
                    <a:lumOff val="33416"/>
                  </a:schemeClr>
                </a:gs>
              </a:gsLst>
              <a:lin ang="16200000" scaled="0"/>
            </a:grad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pPr>
                <a:defRPr>
                  <a:solidFill>
                    <a:srgbClr val="FFFFFF"/>
                  </a:solidFill>
                </a:defRPr>
              </a:pPr>
              <a:endParaRPr/>
            </a:p>
          </p:txBody>
        </p:sp>
        <p:sp>
          <p:nvSpPr>
            <p:cNvPr id="151" name="Questions Due: 9:00 am ET, Wednesday, 19 October 2022"/>
            <p:cNvSpPr txBox="1"/>
            <p:nvPr/>
          </p:nvSpPr>
          <p:spPr>
            <a:xfrm>
              <a:off x="45436" y="46275"/>
              <a:ext cx="4586636" cy="838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400"/>
              </a:lvl1pPr>
            </a:lstStyle>
            <a:p>
              <a:r>
                <a:rPr dirty="0"/>
                <a:t>Questions Due: 9:00 am ET, Wednesday, 19 October 2022</a:t>
              </a:r>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Opportunity Overview"/>
          <p:cNvSpPr txBox="1">
            <a:spLocks noGrp="1"/>
          </p:cNvSpPr>
          <p:nvPr>
            <p:ph type="title" idx="4294967295"/>
          </p:nvPr>
        </p:nvSpPr>
        <p:spPr>
          <a:xfrm>
            <a:off x="952500" y="762000"/>
            <a:ext cx="11099800" cy="2159000"/>
          </a:xfrm>
          <a:prstGeom prst="rect">
            <a:avLst/>
          </a:prstGeom>
        </p:spPr>
        <p:txBody>
          <a:bodyPr/>
          <a:lstStyle/>
          <a:p>
            <a:r>
              <a:t>Evaluation</a:t>
            </a:r>
          </a:p>
        </p:txBody>
      </p:sp>
      <p:sp>
        <p:nvSpPr>
          <p:cNvPr id="155" name="Information Technology Support Services (ITSS), U.S. Army Recruiting Command, Fort Knox, KY (USAREC)…"/>
          <p:cNvSpPr txBox="1">
            <a:spLocks noGrp="1"/>
          </p:cNvSpPr>
          <p:nvPr>
            <p:ph type="body" idx="1"/>
          </p:nvPr>
        </p:nvSpPr>
        <p:spPr>
          <a:xfrm>
            <a:off x="650447" y="2705105"/>
            <a:ext cx="11401853" cy="6712409"/>
          </a:xfrm>
          <a:prstGeom prst="rect">
            <a:avLst/>
          </a:prstGeom>
        </p:spPr>
        <p:txBody>
          <a:bodyPr/>
          <a:lstStyle/>
          <a:p>
            <a:pPr marL="271632" indent="-271632" defTabSz="357003">
              <a:spcBef>
                <a:spcPts val="2500"/>
              </a:spcBef>
              <a:defRPr sz="2134"/>
            </a:pPr>
            <a:r>
              <a:t>The Government will award a contract resulting from this solicitation to the responsible offeror whose offer conforming to the solicitation will be most advantageous to the Government, price and other factors considered. The following factors shall be used to evaluate offers: </a:t>
            </a:r>
          </a:p>
          <a:p>
            <a:pPr marL="702798" lvl="1" indent="-271633" defTabSz="357003">
              <a:spcBef>
                <a:spcPts val="1300"/>
              </a:spcBef>
              <a:defRPr sz="2134"/>
            </a:pPr>
            <a:r>
              <a:t>(i) Non-Price Factor: </a:t>
            </a:r>
          </a:p>
          <a:p>
            <a:pPr marL="1565128" lvl="3" indent="-271633" defTabSz="357003">
              <a:spcBef>
                <a:spcPts val="1300"/>
              </a:spcBef>
              <a:defRPr sz="2134"/>
            </a:pPr>
            <a:r>
              <a:t>Technical capability </a:t>
            </a:r>
          </a:p>
          <a:p>
            <a:pPr marL="1565128" lvl="3" indent="-271633" defTabSz="357003">
              <a:spcBef>
                <a:spcPts val="1300"/>
              </a:spcBef>
              <a:defRPr sz="2134"/>
            </a:pPr>
            <a:r>
              <a:t>Staffing Plan </a:t>
            </a:r>
          </a:p>
          <a:p>
            <a:pPr marL="1565128" lvl="3" indent="-271633" defTabSz="357003">
              <a:spcBef>
                <a:spcPts val="1300"/>
              </a:spcBef>
              <a:defRPr sz="2134"/>
            </a:pPr>
            <a:r>
              <a:t>Experience </a:t>
            </a:r>
          </a:p>
          <a:p>
            <a:pPr marL="702798" lvl="1" indent="-271633" defTabSz="357003">
              <a:spcBef>
                <a:spcPts val="2500"/>
              </a:spcBef>
              <a:defRPr sz="2134"/>
            </a:pPr>
            <a:r>
              <a:t>(ii) Price Factor: Evaluation will consider non-price factors and price. In the evaluation, Technical capability and Resource Information are of equal importance, and individually more important than Experience. Non-price factors, when combined, are more important than price. However, price will become more important when non-price factors among the responses is more equal. The Government will perform a price/technical trade-off analysis to select the best-suited contractor that provides the best value. </a:t>
            </a:r>
          </a:p>
        </p:txBody>
      </p:sp>
      <p:sp>
        <p:nvSpPr>
          <p:cNvPr id="156" name="Slide Number"/>
          <p:cNvSpPr txBox="1">
            <a:spLocks noGrp="1"/>
          </p:cNvSpPr>
          <p:nvPr>
            <p:ph type="sldNum" sz="quarter" idx="4294967295"/>
          </p:nvPr>
        </p:nvSpPr>
        <p:spPr>
          <a:xfrm>
            <a:off x="6375348" y="9251950"/>
            <a:ext cx="241403" cy="3810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itle 1"/>
          <p:cNvSpPr txBox="1">
            <a:spLocks noGrp="1"/>
          </p:cNvSpPr>
          <p:nvPr>
            <p:ph type="title" idx="4294967295"/>
          </p:nvPr>
        </p:nvSpPr>
        <p:spPr>
          <a:xfrm>
            <a:off x="952500" y="444500"/>
            <a:ext cx="11099800" cy="933038"/>
          </a:xfrm>
          <a:prstGeom prst="rect">
            <a:avLst/>
          </a:prstGeom>
        </p:spPr>
        <p:txBody>
          <a:bodyPr/>
          <a:lstStyle>
            <a:lvl1pPr>
              <a:defRPr sz="2800"/>
            </a:lvl1pPr>
          </a:lstStyle>
          <a:p>
            <a:r>
              <a:t>BOE Mystery</a:t>
            </a:r>
          </a:p>
        </p:txBody>
      </p:sp>
      <p:pic>
        <p:nvPicPr>
          <p:cNvPr id="159" name="Picture 4" descr="Picture 4"/>
          <p:cNvPicPr>
            <a:picLocks noChangeAspect="1"/>
          </p:cNvPicPr>
          <p:nvPr/>
        </p:nvPicPr>
        <p:blipFill>
          <a:blip r:embed="rId2"/>
          <a:srcRect l="5074" t="9769" r="55203" b="4342"/>
          <a:stretch>
            <a:fillRect/>
          </a:stretch>
        </p:blipFill>
        <p:spPr>
          <a:xfrm>
            <a:off x="642854" y="2253004"/>
            <a:ext cx="6988531" cy="6325388"/>
          </a:xfrm>
          <a:prstGeom prst="rect">
            <a:avLst/>
          </a:prstGeom>
          <a:ln w="12700">
            <a:miter lim="400000"/>
          </a:ln>
        </p:spPr>
      </p:pic>
      <p:sp>
        <p:nvSpPr>
          <p:cNvPr id="160" name="Right Brace 6"/>
          <p:cNvSpPr/>
          <p:nvPr/>
        </p:nvSpPr>
        <p:spPr>
          <a:xfrm>
            <a:off x="7769520" y="2451819"/>
            <a:ext cx="942681" cy="6278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965" y="0"/>
                  <a:pt x="10800" y="121"/>
                  <a:pt x="10800" y="270"/>
                </a:cubicBezTo>
                <a:lnTo>
                  <a:pt x="10800" y="10530"/>
                </a:lnTo>
                <a:cubicBezTo>
                  <a:pt x="10800" y="10679"/>
                  <a:pt x="15635" y="10800"/>
                  <a:pt x="21600" y="10800"/>
                </a:cubicBezTo>
                <a:cubicBezTo>
                  <a:pt x="15635" y="10800"/>
                  <a:pt x="10800" y="10921"/>
                  <a:pt x="10800" y="11070"/>
                </a:cubicBezTo>
                <a:lnTo>
                  <a:pt x="10800" y="21330"/>
                </a:lnTo>
                <a:cubicBezTo>
                  <a:pt x="10800" y="21479"/>
                  <a:pt x="5965" y="21600"/>
                  <a:pt x="0" y="21600"/>
                </a:cubicBezTo>
              </a:path>
            </a:pathLst>
          </a:custGeom>
          <a:ln w="25400">
            <a:solidFill>
              <a:srgbClr val="000000"/>
            </a:solidFill>
            <a:miter lim="400000"/>
          </a:ln>
        </p:spPr>
        <p:txBody>
          <a:bodyPr lIns="50800" tIns="50800" rIns="50800" bIns="50800"/>
          <a:lstStyle/>
          <a:p>
            <a:pPr algn="l" defTabSz="914400">
              <a:defRPr sz="1800"/>
            </a:pPr>
            <a:endParaRPr/>
          </a:p>
        </p:txBody>
      </p:sp>
      <p:sp>
        <p:nvSpPr>
          <p:cNvPr id="161" name="TextBox 7"/>
          <p:cNvSpPr txBox="1"/>
          <p:nvPr/>
        </p:nvSpPr>
        <p:spPr>
          <a:xfrm>
            <a:off x="8712200" y="5267095"/>
            <a:ext cx="2540655" cy="647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2019 RFP</a:t>
            </a:r>
          </a:p>
        </p:txBody>
      </p:sp>
      <p:grpSp>
        <p:nvGrpSpPr>
          <p:cNvPr id="164" name="Rectangle: Rounded Corners 8"/>
          <p:cNvGrpSpPr/>
          <p:nvPr/>
        </p:nvGrpSpPr>
        <p:grpSpPr>
          <a:xfrm>
            <a:off x="8632337" y="1327851"/>
            <a:ext cx="3930286" cy="3661978"/>
            <a:chOff x="0" y="-330540"/>
            <a:chExt cx="3930284" cy="3661977"/>
          </a:xfrm>
        </p:grpSpPr>
        <p:sp>
          <p:nvSpPr>
            <p:cNvPr id="162" name="Rounded Rectangle"/>
            <p:cNvSpPr/>
            <p:nvPr/>
          </p:nvSpPr>
          <p:spPr>
            <a:xfrm>
              <a:off x="0" y="0"/>
              <a:ext cx="3930285" cy="3073325"/>
            </a:xfrm>
            <a:prstGeom prst="roundRect">
              <a:avLst>
                <a:gd name="adj" fmla="val 16667"/>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p:spPr>
          <p:txBody>
            <a:bodyPr wrap="square" lIns="50800" tIns="50800" rIns="50800" bIns="50800" numCol="1" anchor="ctr">
              <a:noAutofit/>
            </a:bodyPr>
            <a:lstStyle/>
            <a:p>
              <a:endParaRPr/>
            </a:p>
          </p:txBody>
        </p:sp>
        <p:sp>
          <p:nvSpPr>
            <p:cNvPr id="163" name="$15.6M dollar figure equates to about twenty (20) FTE’s however, 2019 USAREC ITSS RFP listed Fifty-Two (52)."/>
            <p:cNvSpPr txBox="1"/>
            <p:nvPr/>
          </p:nvSpPr>
          <p:spPr>
            <a:xfrm>
              <a:off x="150027" y="-330541"/>
              <a:ext cx="3630231" cy="366197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sz="2600">
                  <a:solidFill>
                    <a:srgbClr val="FFFFFF"/>
                  </a:solidFill>
                </a:defRPr>
              </a:lvl1pPr>
            </a:lstStyle>
            <a:p>
              <a:r>
                <a:t>$15.6M dollar figure equates to about twenty (20) FTE’s however, 2019 USAREC ITSS RFP listed Fifty-Two (52).</a:t>
              </a:r>
            </a:p>
          </p:txBody>
        </p:sp>
      </p:gr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a:ea typeface="Helvetica Neue"/>
        <a:cs typeface="Helvetica Neue"/>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a:ea typeface="Helvetica Neue"/>
        <a:cs typeface="Helvetica Neue"/>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TotalTime>
  <Words>787</Words>
  <Application>Microsoft Office PowerPoint</Application>
  <PresentationFormat>Custom</PresentationFormat>
  <Paragraphs>87</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Helvetica</vt:lpstr>
      <vt:lpstr>Helvetica Light</vt:lpstr>
      <vt:lpstr>Helvetica Neue</vt:lpstr>
      <vt:lpstr>White</vt:lpstr>
      <vt:lpstr> Kick-Off Meeting</vt:lpstr>
      <vt:lpstr>Short Turn-Around Proposals are due  October 27, 2022 09:00 a.m. ET</vt:lpstr>
      <vt:lpstr>Agenda</vt:lpstr>
      <vt:lpstr>Team Composition</vt:lpstr>
      <vt:lpstr>Schedule</vt:lpstr>
      <vt:lpstr>Opportunity Overview</vt:lpstr>
      <vt:lpstr>Proposal Development Plan</vt:lpstr>
      <vt:lpstr>Evaluation</vt:lpstr>
      <vt:lpstr>BOE Mystery</vt:lpstr>
      <vt:lpstr>Proposal Development</vt:lpstr>
      <vt:lpstr>Some Notes on the Proposal</vt:lpstr>
      <vt:lpstr>Action Items</vt:lpstr>
      <vt:lpstr>Discussion &amp;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Kick-Off Meeting</dc:title>
  <dc:creator>Tim Fitzgerald</dc:creator>
  <cp:lastModifiedBy>Tim Fitzgerald</cp:lastModifiedBy>
  <cp:revision>1</cp:revision>
  <dcterms:modified xsi:type="dcterms:W3CDTF">2022-10-18T16:43:07Z</dcterms:modified>
</cp:coreProperties>
</file>